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2"/>
  </p:notesMasterIdLst>
  <p:handoutMasterIdLst>
    <p:handoutMasterId r:id="rId33"/>
  </p:handoutMasterIdLst>
  <p:sldIdLst>
    <p:sldId id="376" r:id="rId2"/>
    <p:sldId id="614" r:id="rId3"/>
    <p:sldId id="607" r:id="rId4"/>
    <p:sldId id="608" r:id="rId5"/>
    <p:sldId id="609" r:id="rId6"/>
    <p:sldId id="610" r:id="rId7"/>
    <p:sldId id="611" r:id="rId8"/>
    <p:sldId id="615" r:id="rId9"/>
    <p:sldId id="616" r:id="rId10"/>
    <p:sldId id="628" r:id="rId11"/>
    <p:sldId id="631" r:id="rId12"/>
    <p:sldId id="606" r:id="rId13"/>
    <p:sldId id="617" r:id="rId14"/>
    <p:sldId id="618" r:id="rId15"/>
    <p:sldId id="619" r:id="rId16"/>
    <p:sldId id="620" r:id="rId17"/>
    <p:sldId id="621" r:id="rId18"/>
    <p:sldId id="622" r:id="rId19"/>
    <p:sldId id="623" r:id="rId20"/>
    <p:sldId id="624" r:id="rId21"/>
    <p:sldId id="625" r:id="rId22"/>
    <p:sldId id="626" r:id="rId23"/>
    <p:sldId id="627" r:id="rId24"/>
    <p:sldId id="613" r:id="rId25"/>
    <p:sldId id="601" r:id="rId26"/>
    <p:sldId id="599" r:id="rId27"/>
    <p:sldId id="600" r:id="rId28"/>
    <p:sldId id="602" r:id="rId29"/>
    <p:sldId id="629" r:id="rId30"/>
    <p:sldId id="630"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va Claudio (Nokia-MP/Espoo)" initials="RC(" lastIdx="5" clrIdx="0"/>
  <p:cmAuthor id="1" name="Claudio Riva" initials="" lastIdx="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4191"/>
    <a:srgbClr val="646464"/>
    <a:srgbClr val="C9C9C9"/>
    <a:srgbClr val="11357C"/>
    <a:srgbClr val="196FB0"/>
    <a:srgbClr val="6D32BC"/>
    <a:srgbClr val="122DA5"/>
    <a:srgbClr val="FFFFFF"/>
    <a:srgbClr val="122D9C"/>
    <a:srgbClr val="EB6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8" autoAdjust="0"/>
    <p:restoredTop sz="95927" autoAdjust="0"/>
  </p:normalViewPr>
  <p:slideViewPr>
    <p:cSldViewPr>
      <p:cViewPr>
        <p:scale>
          <a:sx n="143" d="100"/>
          <a:sy n="143" d="100"/>
        </p:scale>
        <p:origin x="56" y="848"/>
      </p:cViewPr>
      <p:guideLst>
        <p:guide orient="horz" pos="2115"/>
        <p:guide orient="horz" pos="4065"/>
        <p:guide orient="horz" pos="255"/>
        <p:guide orient="horz" pos="4110"/>
        <p:guide orient="horz" pos="1389"/>
        <p:guide orient="horz" pos="3430"/>
        <p:guide orient="horz" pos="2931"/>
        <p:guide orient="horz" pos="706"/>
        <p:guide pos="851"/>
        <p:guide pos="3742"/>
        <p:guide pos="2263"/>
        <p:guide pos="5103"/>
        <p:guide pos="227"/>
        <p:guide pos="5530"/>
        <p:guide pos="442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2" d="100"/>
          <a:sy n="82" d="100"/>
        </p:scale>
        <p:origin x="-31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E2EB77-41BB-4337-A5FA-21FC14E53CB9}" type="datetimeFigureOut">
              <a:rPr lang="en-GB" smtClean="0"/>
              <a:pPr/>
              <a:t>10/15/12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CFA322-2F99-4F26-BACF-66C8F91E6D38}" type="slidenum">
              <a:rPr lang="en-GB" smtClean="0"/>
              <a:pPr/>
              <a:t>‹#›</a:t>
            </a:fld>
            <a:endParaRPr lang="en-GB"/>
          </a:p>
        </p:txBody>
      </p:sp>
      <p:sp>
        <p:nvSpPr>
          <p:cNvPr id="6" name="fc" descr="Nokia Internal Use Only"/>
          <p:cNvSpPr txBox="1"/>
          <p:nvPr/>
        </p:nvSpPr>
        <p:spPr>
          <a:xfrm>
            <a:off x="0" y="8928100"/>
            <a:ext cx="6858000" cy="246221"/>
          </a:xfrm>
          <a:prstGeom prst="rect">
            <a:avLst/>
          </a:prstGeom>
          <a:noFill/>
        </p:spPr>
        <p:txBody>
          <a:bodyPr vert="horz" rtlCol="0">
            <a:spAutoFit/>
          </a:bodyPr>
          <a:lstStyle/>
          <a:p>
            <a:pPr algn="ctr"/>
            <a:r>
              <a:rPr lang="en-US" sz="1000" b="1" smtClean="0">
                <a:solidFill>
                  <a:srgbClr val="3E8430"/>
                </a:solidFill>
                <a:latin typeface="arial"/>
              </a:rPr>
              <a:t>Nokia Internal Use Only</a:t>
            </a:r>
            <a:endParaRPr lang="en-US" sz="1000" b="1">
              <a:solidFill>
                <a:srgbClr val="3E8430"/>
              </a:solidFill>
              <a:latin typeface="arial"/>
            </a:endParaRPr>
          </a:p>
        </p:txBody>
      </p:sp>
    </p:spTree>
    <p:extLst>
      <p:ext uri="{BB962C8B-B14F-4D97-AF65-F5344CB8AC3E}">
        <p14:creationId xmlns:p14="http://schemas.microsoft.com/office/powerpoint/2010/main" val="30785827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1BB1AE-3CDD-429F-A939-F512855FD3A0}" type="datetimeFigureOut">
              <a:rPr lang="en-GB" smtClean="0"/>
              <a:pPr/>
              <a:t>10/15/12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384AA1-161C-47F5-99EB-4CEEC9C8BC05}" type="slidenum">
              <a:rPr lang="en-GB" smtClean="0"/>
              <a:pPr/>
              <a:t>‹#›</a:t>
            </a:fld>
            <a:endParaRPr lang="en-GB"/>
          </a:p>
        </p:txBody>
      </p:sp>
      <p:sp>
        <p:nvSpPr>
          <p:cNvPr id="8" name="fc" descr="Nokia Internal Use Only"/>
          <p:cNvSpPr txBox="1"/>
          <p:nvPr/>
        </p:nvSpPr>
        <p:spPr>
          <a:xfrm>
            <a:off x="0" y="8928100"/>
            <a:ext cx="6858000" cy="246221"/>
          </a:xfrm>
          <a:prstGeom prst="rect">
            <a:avLst/>
          </a:prstGeom>
          <a:noFill/>
        </p:spPr>
        <p:txBody>
          <a:bodyPr vert="horz" rtlCol="0">
            <a:spAutoFit/>
          </a:bodyPr>
          <a:lstStyle/>
          <a:p>
            <a:pPr algn="ctr"/>
            <a:r>
              <a:rPr lang="en-US" sz="1000" b="1" i="0" u="none" baseline="0" smtClean="0">
                <a:solidFill>
                  <a:srgbClr val="3E8430"/>
                </a:solidFill>
                <a:latin typeface="arial"/>
              </a:rPr>
              <a:t>Nokia Internal Use Only</a:t>
            </a:r>
            <a:endParaRPr lang="en-US" sz="1000" b="1" i="0" u="none" baseline="0">
              <a:solidFill>
                <a:srgbClr val="3E8430"/>
              </a:solidFill>
              <a:latin typeface="arial"/>
            </a:endParaRPr>
          </a:p>
        </p:txBody>
      </p:sp>
    </p:spTree>
    <p:extLst>
      <p:ext uri="{BB962C8B-B14F-4D97-AF65-F5344CB8AC3E}">
        <p14:creationId xmlns:p14="http://schemas.microsoft.com/office/powerpoint/2010/main" val="24897883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D384AA1-161C-47F5-99EB-4CEEC9C8BC05}"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384AA1-161C-47F5-99EB-4CEEC9C8BC05}" type="slidenum">
              <a:rPr lang="en-GB" smtClean="0"/>
              <a:pPr/>
              <a:t>18</a:t>
            </a:fld>
            <a:endParaRPr lang="en-GB"/>
          </a:p>
        </p:txBody>
      </p:sp>
    </p:spTree>
    <p:extLst>
      <p:ext uri="{BB962C8B-B14F-4D97-AF65-F5344CB8AC3E}">
        <p14:creationId xmlns:p14="http://schemas.microsoft.com/office/powerpoint/2010/main" val="1079078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HITE">
    <p:bg>
      <p:bgPr>
        <a:solidFill>
          <a:schemeClr val="bg1"/>
        </a:solidFill>
        <a:effectLst/>
      </p:bgPr>
    </p:bg>
    <p:spTree>
      <p:nvGrpSpPr>
        <p:cNvPr id="1" name=""/>
        <p:cNvGrpSpPr/>
        <p:nvPr/>
      </p:nvGrpSpPr>
      <p:grpSpPr>
        <a:xfrm>
          <a:off x="0" y="0"/>
          <a:ext cx="0" cy="0"/>
          <a:chOff x="0" y="0"/>
          <a:chExt cx="0" cy="0"/>
        </a:xfrm>
      </p:grpSpPr>
      <p:pic>
        <p:nvPicPr>
          <p:cNvPr id="10" name="Picture 9" descr="Nokia_ConnectingPeople_brandmark_logo_blue_vector_RGB.emf"/>
          <p:cNvPicPr>
            <a:picLocks noChangeAspect="1"/>
          </p:cNvPicPr>
          <p:nvPr userDrawn="1"/>
        </p:nvPicPr>
        <p:blipFill>
          <a:blip r:embed="rId2" cstate="print"/>
          <a:stretch>
            <a:fillRect/>
          </a:stretch>
        </p:blipFill>
        <p:spPr>
          <a:xfrm>
            <a:off x="7858148" y="6237312"/>
            <a:ext cx="973120" cy="363298"/>
          </a:xfrm>
          <a:prstGeom prst="rect">
            <a:avLst/>
          </a:prstGeom>
        </p:spPr>
      </p:pic>
      <p:sp>
        <p:nvSpPr>
          <p:cNvPr id="8" name="Text Placeholder 7"/>
          <p:cNvSpPr>
            <a:spLocks noGrp="1"/>
          </p:cNvSpPr>
          <p:nvPr>
            <p:ph type="body" sz="quarter" idx="13"/>
          </p:nvPr>
        </p:nvSpPr>
        <p:spPr>
          <a:xfrm>
            <a:off x="344971" y="2565077"/>
            <a:ext cx="4200525" cy="369332"/>
          </a:xfrm>
        </p:spPr>
        <p:txBody>
          <a:bodyPr>
            <a:normAutofit/>
          </a:bodyPr>
          <a:lstStyle>
            <a:lvl1pPr marL="0" indent="0">
              <a:lnSpc>
                <a:spcPct val="100000"/>
              </a:lnSpc>
              <a:spcBef>
                <a:spcPts val="0"/>
              </a:spcBef>
              <a:buNone/>
              <a:defRPr sz="2400">
                <a:solidFill>
                  <a:srgbClr val="646464"/>
                </a:solidFill>
                <a:latin typeface="+mn-lt"/>
              </a:defRPr>
            </a:lvl1pPr>
          </a:lstStyle>
          <a:p>
            <a:pPr lvl="0"/>
            <a:r>
              <a:rPr lang="en-US" smtClean="0"/>
              <a:t>Click to edit Master text styles</a:t>
            </a:r>
          </a:p>
        </p:txBody>
      </p:sp>
      <p:sp>
        <p:nvSpPr>
          <p:cNvPr id="9" name="Title Placeholder 1"/>
          <p:cNvSpPr>
            <a:spLocks noGrp="1"/>
          </p:cNvSpPr>
          <p:nvPr>
            <p:ph type="title"/>
          </p:nvPr>
        </p:nvSpPr>
        <p:spPr>
          <a:xfrm>
            <a:off x="344971" y="287890"/>
            <a:ext cx="8388000" cy="738664"/>
          </a:xfrm>
          <a:prstGeom prst="rect">
            <a:avLst/>
          </a:prstGeom>
        </p:spPr>
        <p:txBody>
          <a:bodyPr vert="horz" lIns="0" tIns="0" rIns="0" bIns="0" rtlCol="0" anchor="t">
            <a:spAutoFit/>
          </a:bodyPr>
          <a:lstStyle>
            <a:lvl1pPr>
              <a:defRPr sz="4800" baseline="0">
                <a:latin typeface="+mn-lt"/>
              </a:defRPr>
            </a:lvl1pPr>
          </a:lstStyle>
          <a:p>
            <a:r>
              <a:rPr lang="en-US" smtClean="0"/>
              <a:t>Click to edit Master title style</a:t>
            </a:r>
            <a:endParaRPr lang="en-GB" dirty="0"/>
          </a:p>
        </p:txBody>
      </p:sp>
      <p:sp>
        <p:nvSpPr>
          <p:cNvPr id="11"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cxnSp>
        <p:nvCxnSpPr>
          <p:cNvPr id="13" name="Straight Connector 12"/>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1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Tree>
    <p:extLst>
      <p:ext uri="{BB962C8B-B14F-4D97-AF65-F5344CB8AC3E}">
        <p14:creationId xmlns:p14="http://schemas.microsoft.com/office/powerpoint/2010/main" val="315028860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_2Columns_Pic">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mn-lt"/>
              </a:defRPr>
            </a:lvl1pPr>
          </a:lstStyle>
          <a:p>
            <a:fld id="{1DFF4ECC-2EB9-4399-B072-B53D46A7B74E}" type="slidenum">
              <a:rPr lang="en-GB" smtClean="0"/>
              <a:pPr/>
              <a:t>‹#›</a:t>
            </a:fld>
            <a:endParaRPr lang="en-GB" dirty="0"/>
          </a:p>
        </p:txBody>
      </p:sp>
      <p:sp>
        <p:nvSpPr>
          <p:cNvPr id="12" name="Picture Placeholder 11"/>
          <p:cNvSpPr>
            <a:spLocks noGrp="1"/>
          </p:cNvSpPr>
          <p:nvPr>
            <p:ph type="pic" sz="quarter" idx="13"/>
          </p:nvPr>
        </p:nvSpPr>
        <p:spPr>
          <a:xfrm>
            <a:off x="6215073" y="1573448"/>
            <a:ext cx="2563801" cy="2193558"/>
          </a:xfrm>
        </p:spPr>
        <p:txBody>
          <a:bodyPr>
            <a:normAutofit/>
          </a:bodyPr>
          <a:lstStyle>
            <a:lvl1pPr marL="0" indent="0">
              <a:buNone/>
              <a:defRPr sz="2000">
                <a:solidFill>
                  <a:srgbClr val="646464"/>
                </a:solidFill>
                <a:latin typeface="+mn-lt"/>
              </a:defRPr>
            </a:lvl1pPr>
          </a:lstStyle>
          <a:p>
            <a:r>
              <a:rPr lang="en-US" smtClean="0"/>
              <a:t>Click icon to add picture</a:t>
            </a:r>
            <a:endParaRPr lang="en-GB" dirty="0"/>
          </a:p>
        </p:txBody>
      </p:sp>
      <p:sp>
        <p:nvSpPr>
          <p:cNvPr id="15" name="Picture Placeholder 14"/>
          <p:cNvSpPr>
            <a:spLocks noGrp="1"/>
          </p:cNvSpPr>
          <p:nvPr>
            <p:ph type="pic" sz="quarter" idx="14"/>
          </p:nvPr>
        </p:nvSpPr>
        <p:spPr>
          <a:xfrm>
            <a:off x="6215073" y="3890286"/>
            <a:ext cx="2563801" cy="2194952"/>
          </a:xfrm>
        </p:spPr>
        <p:txBody>
          <a:bodyPr>
            <a:normAutofit/>
          </a:bodyPr>
          <a:lstStyle>
            <a:lvl1pPr marL="0" indent="0">
              <a:buNone/>
              <a:defRPr sz="2000">
                <a:solidFill>
                  <a:srgbClr val="646464"/>
                </a:solidFill>
                <a:latin typeface="+mn-lt"/>
              </a:defRPr>
            </a:lvl1pPr>
          </a:lstStyle>
          <a:p>
            <a:r>
              <a:rPr lang="en-US" smtClean="0"/>
              <a:t>Click icon to add picture</a:t>
            </a:r>
            <a:endParaRPr lang="en-GB" dirty="0"/>
          </a:p>
        </p:txBody>
      </p:sp>
      <p:sp>
        <p:nvSpPr>
          <p:cNvPr id="24" name="Title 1"/>
          <p:cNvSpPr>
            <a:spLocks noGrp="1"/>
          </p:cNvSpPr>
          <p:nvPr>
            <p:ph type="title"/>
          </p:nvPr>
        </p:nvSpPr>
        <p:spPr>
          <a:xfrm>
            <a:off x="344971" y="287890"/>
            <a:ext cx="8388000" cy="615553"/>
          </a:xfrm>
        </p:spPr>
        <p:txBody>
          <a:bodyPr>
            <a:spAutoFit/>
          </a:bodyPr>
          <a:lstStyle>
            <a:lvl1pPr>
              <a:defRPr>
                <a:latin typeface="+mn-lt"/>
              </a:defRPr>
            </a:lvl1pPr>
          </a:lstStyle>
          <a:p>
            <a:r>
              <a:rPr lang="en-US" smtClean="0"/>
              <a:t>Click to edit Master title style</a:t>
            </a:r>
            <a:endParaRPr lang="en-US" dirty="0"/>
          </a:p>
        </p:txBody>
      </p:sp>
      <p:cxnSp>
        <p:nvCxnSpPr>
          <p:cNvPr id="26" name="Straight Connector 25"/>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9"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
        <p:nvSpPr>
          <p:cNvPr id="30" name="Content Placeholder 2"/>
          <p:cNvSpPr>
            <a:spLocks noGrp="1"/>
          </p:cNvSpPr>
          <p:nvPr>
            <p:ph idx="1"/>
          </p:nvPr>
        </p:nvSpPr>
        <p:spPr>
          <a:xfrm>
            <a:off x="344971" y="1571612"/>
            <a:ext cx="5798665" cy="4737708"/>
          </a:xfrm>
        </p:spPr>
        <p:txBody>
          <a:bodyPr>
            <a:normAutofit/>
          </a:bodyPr>
          <a:lstStyle>
            <a:lvl1pPr marL="0" indent="0">
              <a:buNone/>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p:txBody>
      </p:sp>
      <p:pic>
        <p:nvPicPr>
          <p:cNvPr id="11" name="Picture 10"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282639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dirty="0"/>
          </a:p>
        </p:txBody>
      </p:sp>
      <p:sp>
        <p:nvSpPr>
          <p:cNvPr id="8" name="Content Placeholder 7"/>
          <p:cNvSpPr>
            <a:spLocks noGrp="1"/>
          </p:cNvSpPr>
          <p:nvPr>
            <p:ph sz="quarter" idx="13"/>
          </p:nvPr>
        </p:nvSpPr>
        <p:spPr>
          <a:xfrm>
            <a:off x="3348038" y="1571612"/>
            <a:ext cx="5430837" cy="4737708"/>
          </a:xfrm>
        </p:spPr>
        <p:txBody>
          <a:bodyPr/>
          <a:lstStyle>
            <a:lvl1pPr>
              <a:buNone/>
              <a:defRPr>
                <a:solidFill>
                  <a:srgbClr val="646464"/>
                </a:solidFill>
                <a:latin typeface="+mn-lt"/>
              </a:defRPr>
            </a:lvl1pPr>
            <a:lvl2pPr>
              <a:defRPr>
                <a:solidFill>
                  <a:srgbClr val="646464"/>
                </a:solidFill>
                <a:latin typeface="+mn-lt"/>
              </a:defRPr>
            </a:lvl2pPr>
            <a:lvl3pPr>
              <a:defRPr>
                <a:solidFill>
                  <a:srgbClr val="646464"/>
                </a:solidFill>
                <a:latin typeface="+mn-lt"/>
              </a:defRPr>
            </a:lvl3pPr>
            <a:lvl4pPr>
              <a:defRPr>
                <a:solidFill>
                  <a:srgbClr val="646464"/>
                </a:solidFill>
                <a:latin typeface="+mn-lt"/>
              </a:defRPr>
            </a:lvl4pPr>
            <a:lvl5pPr>
              <a:defRPr>
                <a:solidFill>
                  <a:srgbClr val="646464"/>
                </a:solidFill>
                <a:latin typeface="+mn-lt"/>
              </a:defRPr>
            </a:lvl5pPr>
          </a:lstStyle>
          <a:p>
            <a:pPr lvl="0"/>
            <a:r>
              <a:rPr lang="en-US" smtClean="0"/>
              <a:t>Click to edit Master text styles</a:t>
            </a:r>
          </a:p>
        </p:txBody>
      </p:sp>
      <p:sp>
        <p:nvSpPr>
          <p:cNvPr id="22" name="Title 1"/>
          <p:cNvSpPr>
            <a:spLocks noGrp="1"/>
          </p:cNvSpPr>
          <p:nvPr>
            <p:ph type="title"/>
          </p:nvPr>
        </p:nvSpPr>
        <p:spPr>
          <a:xfrm>
            <a:off x="344971" y="287890"/>
            <a:ext cx="8388000" cy="615553"/>
          </a:xfrm>
        </p:spPr>
        <p:txBody>
          <a:bodyPr>
            <a:spAutoFit/>
          </a:bodyPr>
          <a:lstStyle>
            <a:lvl1pPr>
              <a:defRPr>
                <a:latin typeface="+mn-lt"/>
              </a:defRPr>
            </a:lvl1pPr>
          </a:lstStyle>
          <a:p>
            <a:r>
              <a:rPr lang="en-US" smtClean="0"/>
              <a:t>Click to edit Master title style</a:t>
            </a:r>
            <a:endParaRPr lang="en-US" dirty="0"/>
          </a:p>
        </p:txBody>
      </p:sp>
      <p:cxnSp>
        <p:nvCxnSpPr>
          <p:cNvPr id="24" name="Straight Connector 23"/>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8"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
        <p:nvSpPr>
          <p:cNvPr id="29" name="Content Placeholder 2"/>
          <p:cNvSpPr>
            <a:spLocks noGrp="1"/>
          </p:cNvSpPr>
          <p:nvPr>
            <p:ph idx="1"/>
          </p:nvPr>
        </p:nvSpPr>
        <p:spPr>
          <a:xfrm>
            <a:off x="344971" y="1571612"/>
            <a:ext cx="2941145" cy="4737708"/>
          </a:xfrm>
        </p:spPr>
        <p:txBody>
          <a:bodyPr>
            <a:normAutofit/>
          </a:bodyPr>
          <a:lstStyle>
            <a:lvl1pPr marL="0">
              <a:buNone/>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p:txBody>
      </p:sp>
      <p:pic>
        <p:nvPicPr>
          <p:cNvPr id="10" name="Picture 9"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3333375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5694" y="274638"/>
            <a:ext cx="1231106" cy="5851525"/>
          </a:xfrm>
        </p:spPr>
        <p:txBody>
          <a:bodyPr vert="eaVert">
            <a:spAutoFit/>
          </a:bodyPr>
          <a:lstStyle>
            <a:lvl1pPr>
              <a:defRPr>
                <a:latin typeface="+mn-lt"/>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5536" y="274638"/>
            <a:ext cx="6230749" cy="5851525"/>
          </a:xfrm>
        </p:spPr>
        <p:txBody>
          <a:bodyPr vert="eaVert">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3"/>
          <p:cNvSpPr>
            <a:spLocks noGrp="1"/>
          </p:cNvSpPr>
          <p:nvPr>
            <p:ph type="sldNum" sz="quarter" idx="11"/>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dirty="0"/>
          </a:p>
        </p:txBody>
      </p:sp>
      <p:cxnSp>
        <p:nvCxnSpPr>
          <p:cNvPr id="22" name="Straight Connector 21"/>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5"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9" name="Picture 8"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124191"/>
                </a:solidFill>
                <a:latin typeface="+mn-lt"/>
              </a:defRPr>
            </a:lvl1pPr>
          </a:lstStyle>
          <a:p>
            <a:fld id="{1DFF4ECC-2EB9-4399-B072-B53D46A7B74E}" type="slidenum">
              <a:rPr lang="en-GB" smtClean="0"/>
              <a:pPr/>
              <a:t>‹#›</a:t>
            </a:fld>
            <a:endParaRPr lang="en-GB"/>
          </a:p>
        </p:txBody>
      </p:sp>
      <p:cxnSp>
        <p:nvCxnSpPr>
          <p:cNvPr id="11" name="Straight Connector 10"/>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14"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7" name="Picture 6"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3278920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BLUE">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344971" y="2565077"/>
            <a:ext cx="4200525" cy="369332"/>
          </a:xfrm>
        </p:spPr>
        <p:txBody>
          <a:bodyPr>
            <a:spAutoFit/>
          </a:bodyPr>
          <a:lstStyle>
            <a:lvl1pPr marL="0" indent="0">
              <a:lnSpc>
                <a:spcPct val="100000"/>
              </a:lnSpc>
              <a:spcBef>
                <a:spcPts val="0"/>
              </a:spcBef>
              <a:buNone/>
              <a:defRPr sz="2400">
                <a:solidFill>
                  <a:schemeClr val="bg1"/>
                </a:solidFill>
                <a:latin typeface="+mn-lt"/>
              </a:defRPr>
            </a:lvl1pPr>
          </a:lstStyle>
          <a:p>
            <a:pPr lvl="0"/>
            <a:r>
              <a:rPr lang="en-US" smtClean="0"/>
              <a:t>Click to edit Master text styles</a:t>
            </a:r>
          </a:p>
        </p:txBody>
      </p:sp>
      <p:sp>
        <p:nvSpPr>
          <p:cNvPr id="10" name="Title Placeholder 1"/>
          <p:cNvSpPr>
            <a:spLocks noGrp="1"/>
          </p:cNvSpPr>
          <p:nvPr>
            <p:ph type="title"/>
          </p:nvPr>
        </p:nvSpPr>
        <p:spPr>
          <a:xfrm>
            <a:off x="344971" y="287890"/>
            <a:ext cx="8388000" cy="738664"/>
          </a:xfrm>
          <a:prstGeom prst="rect">
            <a:avLst/>
          </a:prstGeom>
        </p:spPr>
        <p:txBody>
          <a:bodyPr vert="horz" lIns="0" tIns="0" rIns="0" bIns="0" rtlCol="0" anchor="t">
            <a:spAutoFit/>
          </a:bodyPr>
          <a:lstStyle>
            <a:lvl1pPr>
              <a:defRPr sz="4800">
                <a:solidFill>
                  <a:schemeClr val="bg1"/>
                </a:solidFill>
                <a:latin typeface="+mn-lt"/>
              </a:defRPr>
            </a:lvl1pPr>
          </a:lstStyle>
          <a:p>
            <a:r>
              <a:rPr lang="en-US" smtClean="0"/>
              <a:t>Click to edit Master title style</a:t>
            </a:r>
            <a:endParaRPr lang="en-GB" dirty="0"/>
          </a:p>
        </p:txBody>
      </p:sp>
      <p:sp>
        <p:nvSpPr>
          <p:cNvPr id="7" name="Slide Number Placeholder 5"/>
          <p:cNvSpPr>
            <a:spLocks noGrp="1"/>
          </p:cNvSpPr>
          <p:nvPr>
            <p:ph type="sldNum" sz="quarter" idx="12"/>
          </p:nvPr>
        </p:nvSpPr>
        <p:spPr>
          <a:xfrm>
            <a:off x="457200" y="6449161"/>
            <a:ext cx="298376" cy="123111"/>
          </a:xfrm>
        </p:spPr>
        <p:txBody>
          <a:bodyPr/>
          <a:lstStyle>
            <a:lvl1pPr>
              <a:defRPr>
                <a:solidFill>
                  <a:schemeClr val="bg1"/>
                </a:solidFill>
                <a:latin typeface="+mn-lt"/>
              </a:defRPr>
            </a:lvl1pPr>
          </a:lstStyle>
          <a:p>
            <a:fld id="{1DFF4ECC-2EB9-4399-B072-B53D46A7B74E}" type="slidenum">
              <a:rPr lang="en-GB" smtClean="0"/>
              <a:pPr/>
              <a:t>‹#›</a:t>
            </a:fld>
            <a:endParaRPr lang="en-GB"/>
          </a:p>
        </p:txBody>
      </p:sp>
      <p:cxnSp>
        <p:nvCxnSpPr>
          <p:cNvPr id="25" name="Straight Connector 24"/>
          <p:cNvCxnSpPr/>
          <p:nvPr userDrawn="1"/>
        </p:nvCxnSpPr>
        <p:spPr>
          <a:xfrm flipV="1">
            <a:off x="395536"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857224"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8"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chemeClr val="bg1"/>
                </a:solidFill>
                <a:latin typeface="+mn-lt"/>
              </a:defRPr>
            </a:lvl1pPr>
          </a:lstStyle>
          <a:p>
            <a:r>
              <a:rPr lang="en-US" smtClean="0"/>
              <a:t>© Nokia 2011  MPS 2.0 - Claudio Riva</a:t>
            </a:r>
            <a:endParaRPr lang="en-GB" dirty="0"/>
          </a:p>
        </p:txBody>
      </p:sp>
      <p:pic>
        <p:nvPicPr>
          <p:cNvPr id="9" name="Picture 8" descr="Nokia_ConnectingPeople_brandmark_logo_white_vector_RGB.emf"/>
          <p:cNvPicPr>
            <a:picLocks noChangeAspect="1"/>
          </p:cNvPicPr>
          <p:nvPr userDrawn="1"/>
        </p:nvPicPr>
        <p:blipFill>
          <a:blip r:embed="rId2" cstate="print"/>
          <a:stretch>
            <a:fillRect/>
          </a:stretch>
        </p:blipFill>
        <p:spPr>
          <a:xfrm>
            <a:off x="7858148" y="6224933"/>
            <a:ext cx="973119" cy="363298"/>
          </a:xfrm>
          <a:prstGeom prst="rect">
            <a:avLst/>
          </a:prstGeom>
        </p:spPr>
      </p:pic>
    </p:spTree>
    <p:extLst>
      <p:ext uri="{BB962C8B-B14F-4D97-AF65-F5344CB8AC3E}">
        <p14:creationId xmlns:p14="http://schemas.microsoft.com/office/powerpoint/2010/main" val="1563394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GRADI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latin typeface="+mn-lt"/>
              </a:defRPr>
            </a:lvl1pPr>
          </a:lstStyle>
          <a:p>
            <a:fld id="{1DFF4ECC-2EB9-4399-B072-B53D46A7B74E}" type="slidenum">
              <a:rPr lang="en-GB" smtClean="0"/>
              <a:pPr/>
              <a:t>‹#›</a:t>
            </a:fld>
            <a:endParaRPr lang="en-GB"/>
          </a:p>
        </p:txBody>
      </p:sp>
      <p:sp>
        <p:nvSpPr>
          <p:cNvPr id="8" name="Text Placeholder 7"/>
          <p:cNvSpPr>
            <a:spLocks noGrp="1"/>
          </p:cNvSpPr>
          <p:nvPr>
            <p:ph type="body" sz="quarter" idx="13"/>
          </p:nvPr>
        </p:nvSpPr>
        <p:spPr>
          <a:xfrm>
            <a:off x="344971" y="2565077"/>
            <a:ext cx="4200525" cy="369332"/>
          </a:xfrm>
        </p:spPr>
        <p:txBody>
          <a:bodyPr>
            <a:spAutoFit/>
          </a:bodyPr>
          <a:lstStyle>
            <a:lvl1pPr marL="0" indent="0">
              <a:lnSpc>
                <a:spcPct val="100000"/>
              </a:lnSpc>
              <a:spcBef>
                <a:spcPts val="0"/>
              </a:spcBef>
              <a:buNone/>
              <a:defRPr sz="2400">
                <a:solidFill>
                  <a:schemeClr val="bg1"/>
                </a:solidFill>
                <a:latin typeface="+mn-lt"/>
              </a:defRPr>
            </a:lvl1pPr>
          </a:lstStyle>
          <a:p>
            <a:pPr lvl="0"/>
            <a:r>
              <a:rPr lang="en-US" smtClean="0"/>
              <a:t>Click to edit Master text styles</a:t>
            </a:r>
          </a:p>
        </p:txBody>
      </p:sp>
      <p:sp>
        <p:nvSpPr>
          <p:cNvPr id="14" name="Title Placeholder 1"/>
          <p:cNvSpPr>
            <a:spLocks noGrp="1"/>
          </p:cNvSpPr>
          <p:nvPr>
            <p:ph type="title"/>
          </p:nvPr>
        </p:nvSpPr>
        <p:spPr>
          <a:xfrm>
            <a:off x="344971" y="285728"/>
            <a:ext cx="8388000" cy="738664"/>
          </a:xfrm>
          <a:prstGeom prst="rect">
            <a:avLst/>
          </a:prstGeom>
        </p:spPr>
        <p:txBody>
          <a:bodyPr vert="horz" lIns="0" tIns="0" rIns="0" bIns="0" rtlCol="0" anchor="t">
            <a:spAutoFit/>
          </a:bodyPr>
          <a:lstStyle>
            <a:lvl1pPr>
              <a:defRPr sz="4800">
                <a:solidFill>
                  <a:schemeClr val="bg1"/>
                </a:solidFill>
                <a:latin typeface="+mn-lt"/>
              </a:defRPr>
            </a:lvl1pPr>
          </a:lstStyle>
          <a:p>
            <a:r>
              <a:rPr lang="en-US" smtClean="0"/>
              <a:t>Click to edit Master title style</a:t>
            </a:r>
            <a:endParaRPr lang="en-GB" dirty="0"/>
          </a:p>
        </p:txBody>
      </p:sp>
      <p:cxnSp>
        <p:nvCxnSpPr>
          <p:cNvPr id="24" name="Straight Connector 23"/>
          <p:cNvCxnSpPr/>
          <p:nvPr userDrawn="1"/>
        </p:nvCxnSpPr>
        <p:spPr>
          <a:xfrm flipV="1">
            <a:off x="395536"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857224"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chemeClr val="bg1"/>
                </a:solidFill>
                <a:latin typeface="+mn-lt"/>
              </a:defRPr>
            </a:lvl1pPr>
          </a:lstStyle>
          <a:p>
            <a:r>
              <a:rPr lang="en-US" smtClean="0"/>
              <a:t>© Nokia 2011  MPS 2.0 - Claudio Riva</a:t>
            </a:r>
            <a:endParaRPr lang="en-GB" dirty="0"/>
          </a:p>
        </p:txBody>
      </p:sp>
      <p:pic>
        <p:nvPicPr>
          <p:cNvPr id="9" name="Picture 8" descr="Nokia_ConnectingPeople_brandmark_logo_white_vector_RGB.emf"/>
          <p:cNvPicPr>
            <a:picLocks noChangeAspect="1"/>
          </p:cNvPicPr>
          <p:nvPr userDrawn="1"/>
        </p:nvPicPr>
        <p:blipFill>
          <a:blip r:embed="rId3" cstate="print"/>
          <a:stretch>
            <a:fillRect/>
          </a:stretch>
        </p:blipFill>
        <p:spPr>
          <a:xfrm>
            <a:off x="7858148" y="6224933"/>
            <a:ext cx="973119" cy="363298"/>
          </a:xfrm>
          <a:prstGeom prst="rect">
            <a:avLst/>
          </a:prstGeom>
        </p:spPr>
      </p:pic>
    </p:spTree>
    <p:extLst>
      <p:ext uri="{BB962C8B-B14F-4D97-AF65-F5344CB8AC3E}">
        <p14:creationId xmlns:p14="http://schemas.microsoft.com/office/powerpoint/2010/main" val="399528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862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646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dient 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582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a:xfrm>
            <a:off x="344971" y="287890"/>
            <a:ext cx="8388000" cy="615553"/>
          </a:xfrm>
        </p:spPr>
        <p:txBody>
          <a:bodyPr/>
          <a:lstStyle>
            <a:lvl1pPr>
              <a:defRPr spc="-120" baseline="0">
                <a:latin typeface="+mn-lt"/>
              </a:defRPr>
            </a:lvl1pPr>
          </a:lstStyle>
          <a:p>
            <a:r>
              <a:rPr lang="en-US" smtClean="0"/>
              <a:t>Click to edit Master title style</a:t>
            </a:r>
            <a:endParaRPr lang="en-US" dirty="0"/>
          </a:p>
        </p:txBody>
      </p:sp>
      <p:sp>
        <p:nvSpPr>
          <p:cNvPr id="7"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pic>
        <p:nvPicPr>
          <p:cNvPr id="11" name="Picture 10"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cxnSp>
        <p:nvCxnSpPr>
          <p:cNvPr id="14" name="Straight Connector 13"/>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1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
        <p:nvSpPr>
          <p:cNvPr id="9" name="Content Placeholder 2"/>
          <p:cNvSpPr>
            <a:spLocks noGrp="1"/>
          </p:cNvSpPr>
          <p:nvPr>
            <p:ph idx="1"/>
          </p:nvPr>
        </p:nvSpPr>
        <p:spPr>
          <a:xfrm>
            <a:off x="344971" y="1552562"/>
            <a:ext cx="8407400" cy="4737708"/>
          </a:xfrm>
        </p:spPr>
        <p:txBody>
          <a:bodyPr>
            <a:normAutofit/>
          </a:bodyPr>
          <a:lstStyle>
            <a:lvl1pPr marL="0" indent="0">
              <a:buNone/>
              <a:defRPr>
                <a:latin typeface="+mn-lt"/>
              </a:defRPr>
            </a:lvl1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2" name="Title 1"/>
          <p:cNvSpPr>
            <a:spLocks noGrp="1"/>
          </p:cNvSpPr>
          <p:nvPr>
            <p:ph type="title"/>
          </p:nvPr>
        </p:nvSpPr>
        <p:spPr>
          <a:xfrm>
            <a:off x="344971" y="287890"/>
            <a:ext cx="8388000" cy="615553"/>
          </a:xfrm>
        </p:spPr>
        <p:txBody>
          <a:bodyPr/>
          <a:lstStyle>
            <a:lvl1pPr>
              <a:defRPr baseline="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559285" y="2714620"/>
            <a:ext cx="8156119" cy="3594700"/>
          </a:xfrm>
        </p:spPr>
        <p:txBody>
          <a:bodyPr>
            <a:norm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cxnSp>
        <p:nvCxnSpPr>
          <p:cNvPr id="15" name="Straight Connector 14"/>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18"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
        <p:nvSpPr>
          <p:cNvPr id="21" name="Content Placeholder 2"/>
          <p:cNvSpPr>
            <a:spLocks noGrp="1"/>
          </p:cNvSpPr>
          <p:nvPr>
            <p:ph idx="13"/>
          </p:nvPr>
        </p:nvSpPr>
        <p:spPr>
          <a:xfrm>
            <a:off x="342578" y="1556792"/>
            <a:ext cx="8358246" cy="1152128"/>
          </a:xfrm>
        </p:spPr>
        <p:txBody>
          <a:bodyPr>
            <a:normAutofit/>
          </a:bodyPr>
          <a:lstStyle>
            <a:lvl1pPr marL="0" indent="0">
              <a:buFontTx/>
              <a:buNone/>
              <a:defRPr>
                <a:latin typeface="+mn-lt"/>
              </a:defRPr>
            </a:lvl1pPr>
            <a:lvl2pPr>
              <a:buFontTx/>
              <a:buNone/>
              <a:defRPr>
                <a:latin typeface="+mn-lt"/>
              </a:defRPr>
            </a:lvl2pPr>
            <a:lvl3pPr>
              <a:buFontTx/>
              <a:buNone/>
              <a:defRPr>
                <a:latin typeface="+mn-lt"/>
              </a:defRPr>
            </a:lvl3pPr>
            <a:lvl4pPr>
              <a:buFontTx/>
              <a:buNone/>
              <a:defRPr>
                <a:latin typeface="+mn-lt"/>
              </a:defRPr>
            </a:lvl4pPr>
            <a:lvl5pPr>
              <a:buFontTx/>
              <a:buNone/>
              <a:defRPr>
                <a:latin typeface="+mn-lt"/>
              </a:defRPr>
            </a:lvl5pPr>
          </a:lstStyle>
          <a:p>
            <a:pPr lvl="0"/>
            <a:r>
              <a:rPr lang="en-US" smtClean="0"/>
              <a:t>Click to edit Master text styles</a:t>
            </a:r>
          </a:p>
        </p:txBody>
      </p:sp>
      <p:pic>
        <p:nvPicPr>
          <p:cNvPr id="12" name="Picture 11"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dirty="0"/>
          </a:p>
        </p:txBody>
      </p:sp>
      <p:sp>
        <p:nvSpPr>
          <p:cNvPr id="7" name="Title 1"/>
          <p:cNvSpPr>
            <a:spLocks noGrp="1"/>
          </p:cNvSpPr>
          <p:nvPr>
            <p:ph type="title"/>
          </p:nvPr>
        </p:nvSpPr>
        <p:spPr>
          <a:xfrm>
            <a:off x="346748" y="360000"/>
            <a:ext cx="8368656" cy="369332"/>
          </a:xfrm>
        </p:spPr>
        <p:txBody>
          <a:bodyPr anchor="t">
            <a:normAutofit/>
          </a:bodyPr>
          <a:lstStyle>
            <a:lvl1pPr>
              <a:defRPr sz="2400">
                <a:solidFill>
                  <a:srgbClr val="124191"/>
                </a:solidFill>
                <a:latin typeface="+mn-lt"/>
              </a:defRPr>
            </a:lvl1pPr>
          </a:lstStyle>
          <a:p>
            <a:r>
              <a:rPr lang="en-US" smtClean="0"/>
              <a:t>Click to edit Master title style</a:t>
            </a:r>
            <a:endParaRPr lang="en-GB" dirty="0"/>
          </a:p>
        </p:txBody>
      </p:sp>
      <p:cxnSp>
        <p:nvCxnSpPr>
          <p:cNvPr id="16" name="Straight Connector 15"/>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19"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8" name="Picture 7"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264844717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bg1"/>
                </a:solidFill>
                <a:latin typeface="+mn-lt"/>
              </a:defRPr>
            </a:lvl1pPr>
          </a:lstStyle>
          <a:p>
            <a:fld id="{1DFF4ECC-2EB9-4399-B072-B53D46A7B74E}" type="slidenum">
              <a:rPr lang="en-GB" smtClean="0"/>
              <a:pPr/>
              <a:t>‹#›</a:t>
            </a:fld>
            <a:endParaRPr lang="en-GB"/>
          </a:p>
        </p:txBody>
      </p:sp>
      <p:sp>
        <p:nvSpPr>
          <p:cNvPr id="19" name="Title Placeholder 1"/>
          <p:cNvSpPr>
            <a:spLocks noGrp="1"/>
          </p:cNvSpPr>
          <p:nvPr>
            <p:ph type="title"/>
          </p:nvPr>
        </p:nvSpPr>
        <p:spPr>
          <a:xfrm>
            <a:off x="357158" y="2861226"/>
            <a:ext cx="8388000" cy="738664"/>
          </a:xfrm>
          <a:prstGeom prst="rect">
            <a:avLst/>
          </a:prstGeom>
        </p:spPr>
        <p:txBody>
          <a:bodyPr vert="horz" lIns="0" tIns="0" rIns="0" bIns="0" rtlCol="0" anchor="t">
            <a:spAutoFit/>
          </a:bodyPr>
          <a:lstStyle>
            <a:lvl1pPr algn="ctr">
              <a:defRPr sz="4800">
                <a:solidFill>
                  <a:schemeClr val="bg1"/>
                </a:solidFill>
                <a:latin typeface="+mn-lt"/>
              </a:defRPr>
            </a:lvl1pPr>
          </a:lstStyle>
          <a:p>
            <a:r>
              <a:rPr lang="en-US" smtClean="0"/>
              <a:t>Click to edit Master title style</a:t>
            </a:r>
            <a:endParaRPr lang="en-GB" dirty="0"/>
          </a:p>
        </p:txBody>
      </p:sp>
      <p:cxnSp>
        <p:nvCxnSpPr>
          <p:cNvPr id="24" name="Straight Connector 23"/>
          <p:cNvCxnSpPr/>
          <p:nvPr userDrawn="1"/>
        </p:nvCxnSpPr>
        <p:spPr>
          <a:xfrm flipV="1">
            <a:off x="395536"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857224" y="6426000"/>
            <a:ext cx="0" cy="432000"/>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chemeClr val="bg1"/>
                </a:solidFill>
                <a:latin typeface="+mn-lt"/>
              </a:defRPr>
            </a:lvl1pPr>
          </a:lstStyle>
          <a:p>
            <a:r>
              <a:rPr lang="en-US" smtClean="0"/>
              <a:t>© Nokia 2011  MPS 2.0 - Claudio Riva</a:t>
            </a:r>
            <a:endParaRPr lang="en-GB" dirty="0"/>
          </a:p>
        </p:txBody>
      </p:sp>
      <p:pic>
        <p:nvPicPr>
          <p:cNvPr id="8" name="Picture 7" descr="Nokia_ConnectingPeople_brandmark_logo_white_vector_RGB.emf"/>
          <p:cNvPicPr>
            <a:picLocks noChangeAspect="1"/>
          </p:cNvPicPr>
          <p:nvPr userDrawn="1"/>
        </p:nvPicPr>
        <p:blipFill>
          <a:blip r:embed="rId3" cstate="print"/>
          <a:stretch>
            <a:fillRect/>
          </a:stretch>
        </p:blipFill>
        <p:spPr>
          <a:xfrm>
            <a:off x="7858148" y="6224933"/>
            <a:ext cx="973119" cy="363298"/>
          </a:xfrm>
          <a:prstGeom prst="rect">
            <a:avLst/>
          </a:prstGeom>
        </p:spPr>
      </p:pic>
    </p:spTree>
    <p:extLst>
      <p:ext uri="{BB962C8B-B14F-4D97-AF65-F5344CB8AC3E}">
        <p14:creationId xmlns:p14="http://schemas.microsoft.com/office/powerpoint/2010/main" val="39952844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smtClean="0"/>
              <a:t>Click to edit Master title style</a:t>
            </a:r>
            <a:endParaRPr lang="en-US"/>
          </a:p>
        </p:txBody>
      </p:sp>
      <p:sp>
        <p:nvSpPr>
          <p:cNvPr id="3" name="Content Placeholder 2"/>
          <p:cNvSpPr>
            <a:spLocks noGrp="1"/>
          </p:cNvSpPr>
          <p:nvPr>
            <p:ph sz="half" idx="1"/>
          </p:nvPr>
        </p:nvSpPr>
        <p:spPr>
          <a:xfrm>
            <a:off x="357158" y="1571612"/>
            <a:ext cx="4038600" cy="4737708"/>
          </a:xfrm>
        </p:spPr>
        <p:txBody>
          <a:bodyPr>
            <a:normAutofit/>
          </a:bodyPr>
          <a:lstStyle>
            <a:lvl1pPr>
              <a:defRPr sz="2400">
                <a:latin typeface="+mn-lt"/>
              </a:defRPr>
            </a:lvl1pPr>
            <a:lvl2pPr>
              <a:defRPr sz="2200">
                <a:latin typeface="+mn-lt"/>
              </a:defRPr>
            </a:lvl2pPr>
            <a:lvl3pPr>
              <a:defRPr sz="2000">
                <a:latin typeface="+mn-lt"/>
              </a:defRPr>
            </a:lvl3pPr>
            <a:lvl4pPr>
              <a:defRPr sz="1800">
                <a:latin typeface="+mn-lt"/>
              </a:defRPr>
            </a:lvl4pPr>
            <a:lvl5pPr>
              <a:defRPr sz="16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3438" y="1571612"/>
            <a:ext cx="4038600" cy="4737708"/>
          </a:xfrm>
        </p:spPr>
        <p:txBody>
          <a:bodyPr>
            <a:normAutofit/>
          </a:bodyPr>
          <a:lstStyle>
            <a:lvl1pPr>
              <a:defRPr sz="2400">
                <a:latin typeface="+mn-lt"/>
              </a:defRPr>
            </a:lvl1pPr>
            <a:lvl2pPr>
              <a:defRPr sz="2200">
                <a:latin typeface="+mn-lt"/>
              </a:defRPr>
            </a:lvl2pPr>
            <a:lvl3pPr>
              <a:defRPr sz="2000">
                <a:latin typeface="+mn-lt"/>
              </a:defRPr>
            </a:lvl3pPr>
            <a:lvl4pPr>
              <a:defRPr sz="1800">
                <a:latin typeface="+mn-lt"/>
              </a:defRPr>
            </a:lvl4pPr>
            <a:lvl5pPr>
              <a:defRPr sz="1600">
                <a:latin typeface="+mn-l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cxnSp>
        <p:nvCxnSpPr>
          <p:cNvPr id="24" name="Straight Connector 23"/>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10" name="Picture 9"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0000" y="1571612"/>
            <a:ext cx="3960000" cy="639762"/>
          </a:xfrm>
        </p:spPr>
        <p:txBody>
          <a:bodyPr anchor="t"/>
          <a:lstStyle>
            <a:lvl1pPr marL="0" indent="0">
              <a:buNone/>
              <a:defRPr sz="2400" b="0">
                <a:solidFill>
                  <a:srgbClr val="646464"/>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6748" y="2399612"/>
            <a:ext cx="3960000" cy="3960000"/>
          </a:xfrm>
        </p:spPr>
        <p:txBody>
          <a:bodyPr/>
          <a:lstStyle>
            <a:lvl1pPr>
              <a:defRPr sz="2200">
                <a:solidFill>
                  <a:srgbClr val="646464"/>
                </a:solidFill>
                <a:latin typeface="+mn-lt"/>
              </a:defRPr>
            </a:lvl1pPr>
            <a:lvl2pPr>
              <a:defRPr sz="2200">
                <a:solidFill>
                  <a:srgbClr val="646464"/>
                </a:solidFill>
                <a:latin typeface="+mn-lt"/>
              </a:defRPr>
            </a:lvl2pPr>
            <a:lvl3pPr>
              <a:defRPr sz="2000">
                <a:solidFill>
                  <a:srgbClr val="646464"/>
                </a:solidFill>
                <a:latin typeface="+mn-lt"/>
              </a:defRPr>
            </a:lvl3pPr>
            <a:lvl4pPr>
              <a:defRPr sz="1800" b="0">
                <a:solidFill>
                  <a:srgbClr val="646464"/>
                </a:solidFill>
                <a:latin typeface="+mn-lt"/>
              </a:defRPr>
            </a:lvl4pPr>
            <a:lvl5pPr>
              <a:defRPr sz="1600">
                <a:solidFill>
                  <a:srgbClr val="646464"/>
                </a:solidFill>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 Placeholder 4"/>
          <p:cNvSpPr>
            <a:spLocks noGrp="1"/>
          </p:cNvSpPr>
          <p:nvPr>
            <p:ph type="body" sz="quarter" idx="3"/>
          </p:nvPr>
        </p:nvSpPr>
        <p:spPr>
          <a:xfrm>
            <a:off x="4803774" y="1571612"/>
            <a:ext cx="3911630" cy="639762"/>
          </a:xfrm>
        </p:spPr>
        <p:txBody>
          <a:bodyPr anchor="t"/>
          <a:lstStyle>
            <a:lvl1pPr marL="0" indent="0">
              <a:buNone/>
              <a:defRPr sz="2400" b="0">
                <a:solidFill>
                  <a:srgbClr val="646464"/>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03775" y="2399612"/>
            <a:ext cx="3911629" cy="3960000"/>
          </a:xfrm>
        </p:spPr>
        <p:txBody>
          <a:bodyPr/>
          <a:lstStyle>
            <a:lvl1pPr>
              <a:defRPr sz="2200">
                <a:solidFill>
                  <a:srgbClr val="646464"/>
                </a:solidFill>
                <a:latin typeface="+mn-lt"/>
              </a:defRPr>
            </a:lvl1pPr>
            <a:lvl2pPr>
              <a:defRPr sz="2200">
                <a:solidFill>
                  <a:srgbClr val="646464"/>
                </a:solidFill>
                <a:latin typeface="+mn-lt"/>
              </a:defRPr>
            </a:lvl2pPr>
            <a:lvl3pPr>
              <a:defRPr sz="2000" b="0">
                <a:solidFill>
                  <a:srgbClr val="646464"/>
                </a:solidFill>
                <a:latin typeface="+mn-lt"/>
              </a:defRPr>
            </a:lvl3pPr>
            <a:lvl4pPr>
              <a:defRPr sz="1800" b="0">
                <a:solidFill>
                  <a:srgbClr val="646464"/>
                </a:solidFill>
                <a:latin typeface="+mn-lt"/>
              </a:defRPr>
            </a:lvl4pPr>
            <a:lvl5pPr>
              <a:defRPr sz="1600" b="0">
                <a:solidFill>
                  <a:srgbClr val="646464"/>
                </a:solidFill>
                <a:latin typeface="+mn-lt"/>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cxnSp>
        <p:nvCxnSpPr>
          <p:cNvPr id="26" name="Straight Connector 25"/>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9" name="Footer Placeholder 4"/>
          <p:cNvSpPr>
            <a:spLocks noGrp="1"/>
          </p:cNvSpPr>
          <p:nvPr>
            <p:ph type="ftr" sz="quarter" idx="1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12" name="Picture 11"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
        <p:nvSpPr>
          <p:cNvPr id="13" name="Title 1"/>
          <p:cNvSpPr>
            <a:spLocks noGrp="1"/>
          </p:cNvSpPr>
          <p:nvPr>
            <p:ph type="title"/>
          </p:nvPr>
        </p:nvSpPr>
        <p:spPr>
          <a:xfrm>
            <a:off x="344971" y="287890"/>
            <a:ext cx="8388000" cy="615553"/>
          </a:xfrm>
        </p:spPr>
        <p:txBody>
          <a:bodyPr/>
          <a:lstStyle>
            <a:lvl1pPr>
              <a:defRPr>
                <a:latin typeface="+mn-lt"/>
              </a:defRPr>
            </a:lvl1pPr>
          </a:lstStyle>
          <a:p>
            <a:r>
              <a:rPr lang="en-US" smtClean="0"/>
              <a:t>Click to edit Master title style</a:t>
            </a:r>
            <a:endParaRPr lang="en-US"/>
          </a:p>
        </p:txBody>
      </p:sp>
    </p:spTree>
    <p:extLst>
      <p:ext uri="{BB962C8B-B14F-4D97-AF65-F5344CB8AC3E}">
        <p14:creationId xmlns:p14="http://schemas.microsoft.com/office/powerpoint/2010/main" val="870150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457200" y="6449161"/>
            <a:ext cx="298376" cy="123111"/>
          </a:xfrm>
        </p:spPr>
        <p:txBody>
          <a:bodyPr/>
          <a:lstStyle>
            <a:lvl1pPr>
              <a:defRPr>
                <a:latin typeface="+mn-lt"/>
              </a:defRPr>
            </a:lvl1pPr>
          </a:lstStyle>
          <a:p>
            <a:fld id="{1DFF4ECC-2EB9-4399-B072-B53D46A7B74E}" type="slidenum">
              <a:rPr lang="en-GB" smtClean="0"/>
              <a:pPr/>
              <a:t>‹#›</a:t>
            </a:fld>
            <a:endParaRPr lang="en-GB"/>
          </a:p>
        </p:txBody>
      </p:sp>
      <p:sp>
        <p:nvSpPr>
          <p:cNvPr id="20" name="Title 1"/>
          <p:cNvSpPr>
            <a:spLocks noGrp="1"/>
          </p:cNvSpPr>
          <p:nvPr>
            <p:ph type="title"/>
          </p:nvPr>
        </p:nvSpPr>
        <p:spPr>
          <a:xfrm>
            <a:off x="344971" y="287890"/>
            <a:ext cx="8388000" cy="615553"/>
          </a:xfrm>
        </p:spPr>
        <p:txBody>
          <a:bodyPr>
            <a:spAutoFit/>
          </a:bodyPr>
          <a:lstStyle>
            <a:lvl1pPr>
              <a:defRPr>
                <a:latin typeface="+mn-lt"/>
              </a:defRPr>
            </a:lvl1pPr>
          </a:lstStyle>
          <a:p>
            <a:r>
              <a:rPr lang="en-US" smtClean="0"/>
              <a:t>Click to edit Master title style</a:t>
            </a:r>
            <a:endParaRPr lang="en-US" dirty="0"/>
          </a:p>
        </p:txBody>
      </p:sp>
      <p:cxnSp>
        <p:nvCxnSpPr>
          <p:cNvPr id="22" name="Straight Connector 21"/>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5"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8" name="Picture 7"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1946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_3Columns">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atin typeface="+mn-lt"/>
              </a:defRPr>
            </a:lvl1pPr>
          </a:lstStyle>
          <a:p>
            <a:fld id="{1DFF4ECC-2EB9-4399-B072-B53D46A7B74E}" type="slidenum">
              <a:rPr lang="en-GB" smtClean="0"/>
              <a:pPr/>
              <a:t>‹#›</a:t>
            </a:fld>
            <a:endParaRPr lang="en-GB" dirty="0"/>
          </a:p>
        </p:txBody>
      </p:sp>
      <p:sp>
        <p:nvSpPr>
          <p:cNvPr id="6" name="Text Placeholder 5"/>
          <p:cNvSpPr>
            <a:spLocks noGrp="1"/>
          </p:cNvSpPr>
          <p:nvPr>
            <p:ph type="body" sz="quarter" idx="12"/>
          </p:nvPr>
        </p:nvSpPr>
        <p:spPr>
          <a:xfrm>
            <a:off x="350939" y="1571612"/>
            <a:ext cx="8388000" cy="4737708"/>
          </a:xfrm>
        </p:spPr>
        <p:txBody>
          <a:bodyPr numCol="3" spcCol="180000">
            <a:normAutofit/>
          </a:bodyPr>
          <a:lstStyle>
            <a:lvl1pPr marL="0" indent="0">
              <a:spcAft>
                <a:spcPts val="0"/>
              </a:spcAft>
              <a:buNone/>
              <a:defRPr sz="1400">
                <a:solidFill>
                  <a:srgbClr val="646464"/>
                </a:solidFill>
                <a:latin typeface="+mn-lt"/>
              </a:defRPr>
            </a:lvl1pPr>
          </a:lstStyle>
          <a:p>
            <a:pPr lvl="0"/>
            <a:r>
              <a:rPr lang="en-US" smtClean="0"/>
              <a:t>Click to edit Master text styles</a:t>
            </a:r>
          </a:p>
        </p:txBody>
      </p:sp>
      <p:sp>
        <p:nvSpPr>
          <p:cNvPr id="21" name="Title 1"/>
          <p:cNvSpPr>
            <a:spLocks noGrp="1"/>
          </p:cNvSpPr>
          <p:nvPr>
            <p:ph type="title"/>
          </p:nvPr>
        </p:nvSpPr>
        <p:spPr>
          <a:xfrm>
            <a:off x="344971" y="287890"/>
            <a:ext cx="8388000" cy="615553"/>
          </a:xfrm>
        </p:spPr>
        <p:txBody>
          <a:bodyPr>
            <a:spAutoFit/>
          </a:bodyPr>
          <a:lstStyle>
            <a:lvl1pPr>
              <a:defRPr>
                <a:latin typeface="+mn-lt"/>
              </a:defRPr>
            </a:lvl1pPr>
          </a:lstStyle>
          <a:p>
            <a:r>
              <a:rPr lang="en-US" smtClean="0"/>
              <a:t>Click to edit Master title style</a:t>
            </a:r>
            <a:endParaRPr lang="en-US" dirty="0"/>
          </a:p>
        </p:txBody>
      </p:sp>
      <p:cxnSp>
        <p:nvCxnSpPr>
          <p:cNvPr id="23" name="Straight Connector 22"/>
          <p:cNvCxnSpPr/>
          <p:nvPr userDrawn="1"/>
        </p:nvCxnSpPr>
        <p:spPr>
          <a:xfrm flipV="1">
            <a:off x="395536"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V="1">
            <a:off x="857224" y="6426000"/>
            <a:ext cx="0" cy="432000"/>
          </a:xfrm>
          <a:prstGeom prst="line">
            <a:avLst/>
          </a:prstGeom>
          <a:ln>
            <a:solidFill>
              <a:srgbClr val="124191"/>
            </a:solidFill>
          </a:ln>
          <a:effectLst/>
        </p:spPr>
        <p:style>
          <a:lnRef idx="1">
            <a:schemeClr val="accent1"/>
          </a:lnRef>
          <a:fillRef idx="0">
            <a:schemeClr val="accent1"/>
          </a:fillRef>
          <a:effectRef idx="0">
            <a:schemeClr val="accent1"/>
          </a:effectRef>
          <a:fontRef idx="minor">
            <a:schemeClr val="tx1"/>
          </a:fontRef>
        </p:style>
      </p:cxnSp>
      <p:sp>
        <p:nvSpPr>
          <p:cNvPr id="26"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pic>
        <p:nvPicPr>
          <p:cNvPr id="9" name="Picture 8" descr="Nokia_brandmark_logo_blue_vector_RGB.emf"/>
          <p:cNvPicPr>
            <a:picLocks noChangeAspect="1"/>
          </p:cNvPicPr>
          <p:nvPr userDrawn="1"/>
        </p:nvPicPr>
        <p:blipFill>
          <a:blip r:embed="rId2" cstate="print"/>
          <a:stretch>
            <a:fillRect/>
          </a:stretch>
        </p:blipFill>
        <p:spPr>
          <a:xfrm>
            <a:off x="8166974" y="6450034"/>
            <a:ext cx="619868" cy="103311"/>
          </a:xfrm>
          <a:prstGeom prst="rect">
            <a:avLst/>
          </a:prstGeom>
        </p:spPr>
      </p:pic>
    </p:spTree>
    <p:extLst>
      <p:ext uri="{BB962C8B-B14F-4D97-AF65-F5344CB8AC3E}">
        <p14:creationId xmlns:p14="http://schemas.microsoft.com/office/powerpoint/2010/main" val="42252532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971" y="287890"/>
            <a:ext cx="8388000" cy="615553"/>
          </a:xfrm>
          <a:prstGeom prst="rect">
            <a:avLst/>
          </a:prstGeom>
        </p:spPr>
        <p:txBody>
          <a:bodyPr vert="horz" lIns="0" tIns="0" rIns="0" bIns="0" rtlCol="0" anchor="t">
            <a:spAutoFit/>
          </a:bodyPr>
          <a:lstStyle/>
          <a:p>
            <a:r>
              <a:rPr lang="en-US" smtClean="0"/>
              <a:t>Click to edit Master title style</a:t>
            </a:r>
            <a:endParaRPr lang="en-GB" dirty="0"/>
          </a:p>
        </p:txBody>
      </p:sp>
      <p:sp>
        <p:nvSpPr>
          <p:cNvPr id="3" name="Text Placeholder 2"/>
          <p:cNvSpPr>
            <a:spLocks noGrp="1"/>
          </p:cNvSpPr>
          <p:nvPr>
            <p:ph type="body" idx="1"/>
          </p:nvPr>
        </p:nvSpPr>
        <p:spPr>
          <a:xfrm>
            <a:off x="344971" y="1571612"/>
            <a:ext cx="8407400" cy="4737708"/>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smtClean="0"/>
          </a:p>
        </p:txBody>
      </p:sp>
      <p:sp>
        <p:nvSpPr>
          <p:cNvPr id="6" name="Slide Number Placeholder 5"/>
          <p:cNvSpPr>
            <a:spLocks noGrp="1"/>
          </p:cNvSpPr>
          <p:nvPr>
            <p:ph type="sldNum" sz="quarter" idx="4"/>
          </p:nvPr>
        </p:nvSpPr>
        <p:spPr>
          <a:xfrm>
            <a:off x="457200" y="6452203"/>
            <a:ext cx="29837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fld id="{1DFF4ECC-2EB9-4399-B072-B53D46A7B74E}" type="slidenum">
              <a:rPr lang="en-GB" smtClean="0"/>
              <a:pPr/>
              <a:t>‹#›</a:t>
            </a:fld>
            <a:endParaRPr lang="en-GB" dirty="0"/>
          </a:p>
        </p:txBody>
      </p:sp>
      <p:sp>
        <p:nvSpPr>
          <p:cNvPr id="7" name="Footer Placeholder 4"/>
          <p:cNvSpPr>
            <a:spLocks noGrp="1"/>
          </p:cNvSpPr>
          <p:nvPr>
            <p:ph type="ftr" sz="quarter" idx="3"/>
          </p:nvPr>
        </p:nvSpPr>
        <p:spPr>
          <a:xfrm>
            <a:off x="928662" y="6449161"/>
            <a:ext cx="6572296" cy="123111"/>
          </a:xfrm>
          <a:prstGeom prst="rect">
            <a:avLst/>
          </a:prstGeom>
        </p:spPr>
        <p:txBody>
          <a:bodyPr vert="horz" wrap="square" lIns="0" tIns="0" rIns="0" bIns="0" rtlCol="0" anchor="ctr">
            <a:spAutoFit/>
          </a:bodyPr>
          <a:lstStyle>
            <a:lvl1pPr algn="l">
              <a:defRPr sz="800">
                <a:solidFill>
                  <a:srgbClr val="124191"/>
                </a:solidFill>
                <a:latin typeface="+mn-lt"/>
              </a:defRPr>
            </a:lvl1pPr>
          </a:lstStyle>
          <a:p>
            <a:r>
              <a:rPr lang="en-US" smtClean="0"/>
              <a:t>© Nokia 2011  MPS 2.0 - Claudio Riva</a:t>
            </a:r>
            <a:endParaRPr lang="en-GB" dirty="0"/>
          </a:p>
        </p:txBody>
      </p:sp>
    </p:spTree>
    <p:extLst>
      <p:ext uri="{BB962C8B-B14F-4D97-AF65-F5344CB8AC3E}">
        <p14:creationId xmlns:p14="http://schemas.microsoft.com/office/powerpoint/2010/main" val="3731936575"/>
      </p:ext>
    </p:extLst>
  </p:cSld>
  <p:clrMap bg1="lt1" tx1="dk1" bg2="lt2" tx2="dk2" accent1="accent1" accent2="accent2" accent3="accent3" accent4="accent4" accent5="accent5" accent6="accent6" hlink="hlink" folHlink="folHlink"/>
  <p:sldLayoutIdLst>
    <p:sldLayoutId id="2147483828" r:id="rId1"/>
    <p:sldLayoutId id="2147483856" r:id="rId2"/>
    <p:sldLayoutId id="2147483855" r:id="rId3"/>
    <p:sldLayoutId id="2147483830" r:id="rId4"/>
    <p:sldLayoutId id="2147483841"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40" r:id="rId14"/>
    <p:sldLayoutId id="2147483839" r:id="rId15"/>
    <p:sldLayoutId id="2147483858" r:id="rId16"/>
    <p:sldLayoutId id="2147483857" r:id="rId17"/>
    <p:sldLayoutId id="2147483859" r:id="rId18"/>
  </p:sldLayoutIdLst>
  <p:timing>
    <p:tnLst>
      <p:par>
        <p:cTn xmlns:p14="http://schemas.microsoft.com/office/powerpoint/2010/main" id="1" dur="indefinite" restart="never" nodeType="tmRoot"/>
      </p:par>
    </p:tnLst>
  </p:timing>
  <p:hf hdr="0" dt="0"/>
  <p:txStyles>
    <p:titleStyle>
      <a:lvl1pPr algn="l" defTabSz="914400" rtl="0" eaLnBrk="1" latinLnBrk="0" hangingPunct="1">
        <a:spcBef>
          <a:spcPct val="0"/>
        </a:spcBef>
        <a:buNone/>
        <a:defRPr sz="4000" b="0" kern="2000" spc="-120" baseline="0">
          <a:solidFill>
            <a:srgbClr val="124191"/>
          </a:solidFill>
          <a:latin typeface="+mj-lt"/>
          <a:ea typeface="+mj-ea"/>
          <a:cs typeface="+mj-cs"/>
        </a:defRPr>
      </a:lvl1pPr>
    </p:titleStyle>
    <p:bodyStyle>
      <a:lvl1pPr marL="180975" indent="-180975" algn="l" defTabSz="914400" rtl="0" eaLnBrk="1" latinLnBrk="0" hangingPunct="1">
        <a:lnSpc>
          <a:spcPct val="100000"/>
        </a:lnSpc>
        <a:spcBef>
          <a:spcPts val="120"/>
        </a:spcBef>
        <a:spcAft>
          <a:spcPts val="120"/>
        </a:spcAft>
        <a:buFont typeface="Arial" pitchFamily="34" charset="0"/>
        <a:buChar char="•"/>
        <a:defRPr sz="2400" kern="1200">
          <a:solidFill>
            <a:srgbClr val="646464"/>
          </a:solidFill>
          <a:latin typeface="+mn-lt"/>
          <a:ea typeface="+mn-ea"/>
          <a:cs typeface="+mn-cs"/>
        </a:defRPr>
      </a:lvl1pPr>
      <a:lvl2pPr marL="627063" indent="-180000" algn="l" defTabSz="914400" rtl="0" eaLnBrk="1" latinLnBrk="0" hangingPunct="1">
        <a:lnSpc>
          <a:spcPct val="100000"/>
        </a:lnSpc>
        <a:spcBef>
          <a:spcPts val="110"/>
        </a:spcBef>
        <a:spcAft>
          <a:spcPts val="110"/>
        </a:spcAft>
        <a:buFont typeface="Nokia Pure Text" pitchFamily="34" charset="0"/>
        <a:buChar char="−"/>
        <a:defRPr sz="2200" kern="1200">
          <a:solidFill>
            <a:srgbClr val="646464"/>
          </a:solidFill>
          <a:latin typeface="+mn-lt"/>
          <a:ea typeface="+mn-ea"/>
          <a:cs typeface="+mn-cs"/>
        </a:defRPr>
      </a:lvl2pPr>
      <a:lvl3pPr marL="984250" indent="-179388" algn="l" defTabSz="914400" rtl="0" eaLnBrk="1" latinLnBrk="0" hangingPunct="1">
        <a:lnSpc>
          <a:spcPct val="100000"/>
        </a:lnSpc>
        <a:spcBef>
          <a:spcPts val="100"/>
        </a:spcBef>
        <a:spcAft>
          <a:spcPts val="100"/>
        </a:spcAft>
        <a:buFont typeface="Nokia Pure Text" pitchFamily="34" charset="0"/>
        <a:buChar char="−"/>
        <a:defRPr sz="2000" kern="1200">
          <a:solidFill>
            <a:srgbClr val="646464"/>
          </a:solidFill>
          <a:latin typeface="+mn-lt"/>
          <a:ea typeface="+mn-ea"/>
          <a:cs typeface="+mn-cs"/>
        </a:defRPr>
      </a:lvl3pPr>
      <a:lvl4pPr marL="1341438" indent="-179388" algn="l" defTabSz="914400" rtl="0" eaLnBrk="1" latinLnBrk="0" hangingPunct="1">
        <a:spcBef>
          <a:spcPts val="90"/>
        </a:spcBef>
        <a:spcAft>
          <a:spcPts val="90"/>
        </a:spcAft>
        <a:buFont typeface="Nokia Pure Text" pitchFamily="34" charset="0"/>
        <a:buChar char="−"/>
        <a:defRPr sz="1800" kern="1200">
          <a:solidFill>
            <a:srgbClr val="646464"/>
          </a:solidFill>
          <a:latin typeface="+mn-lt"/>
          <a:ea typeface="+mn-ea"/>
          <a:cs typeface="+mn-cs"/>
        </a:defRPr>
      </a:lvl4pPr>
      <a:lvl5pPr marL="1706563" indent="-179388" algn="l" defTabSz="914400" rtl="0" eaLnBrk="1" latinLnBrk="0" hangingPunct="1">
        <a:spcBef>
          <a:spcPts val="80"/>
        </a:spcBef>
        <a:spcAft>
          <a:spcPts val="80"/>
        </a:spcAft>
        <a:buFont typeface="Nokia Pure Text" pitchFamily="34" charset="0"/>
        <a:buChar char="−"/>
        <a:defRPr sz="1600" kern="1200" baseline="0">
          <a:solidFill>
            <a:srgbClr val="646464"/>
          </a:solidFill>
          <a:latin typeface="+mn-lt"/>
          <a:ea typeface="+mn-ea"/>
          <a:cs typeface="+mn-cs"/>
        </a:defRPr>
      </a:lvl5pPr>
      <a:lvl6pPr marL="2063750" indent="-179388" algn="l" defTabSz="914400"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6pPr>
      <a:lvl7pPr marL="2422525" indent="-180000" algn="l" defTabSz="914400" rtl="0" eaLnBrk="1" latinLnBrk="0" hangingPunct="1">
        <a:spcBef>
          <a:spcPts val="70"/>
        </a:spcBef>
        <a:spcAft>
          <a:spcPts val="70"/>
        </a:spcAft>
        <a:buFont typeface="Nokia Pure Text" pitchFamily="34" charset="0"/>
        <a:buChar char="−"/>
        <a:defRPr sz="1400" kern="1200" baseline="0">
          <a:solidFill>
            <a:srgbClr val="646464"/>
          </a:solidFill>
          <a:latin typeface="+mn-lt"/>
          <a:ea typeface="+mn-ea"/>
          <a:cs typeface="+mn-cs"/>
        </a:defRPr>
      </a:lvl7pPr>
      <a:lvl8pPr marL="2776538" indent="-180000" algn="l" defTabSz="914400"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8pPr>
      <a:lvl9pPr marL="3135313" indent="-174625" algn="l" defTabSz="914400" rtl="0" eaLnBrk="1" latinLnBrk="0" hangingPunct="1">
        <a:spcBef>
          <a:spcPts val="60"/>
        </a:spcBef>
        <a:spcAft>
          <a:spcPts val="60"/>
        </a:spcAft>
        <a:buFont typeface="Nokia Pure Text" pitchFamily="34" charset="0"/>
        <a:buChar char="−"/>
        <a:defRPr sz="1200" kern="1200" baseline="0">
          <a:solidFill>
            <a:srgbClr val="646464"/>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jpe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nodejs.org/" TargetMode="External"/><Relationship Id="rId4" Type="http://schemas.openxmlformats.org/officeDocument/2006/relationships/hyperlink" Target="http://librocket.com/" TargetMode="Externa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hyperlink" Target="http://enlightenmen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www.talkandroid.com/75417-motorola-brings-mt917-razr-variant-xt615-to-china/motoxt615/" TargetMode="External"/><Relationship Id="rId6" Type="http://schemas.openxmlformats.org/officeDocument/2006/relationships/image" Target="../media/image35.jpeg"/><Relationship Id="rId7" Type="http://schemas.openxmlformats.org/officeDocument/2006/relationships/image" Target="../media/image36.jpeg"/><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rng.io/" TargetMode="External"/><Relationship Id="rId4" Type="http://schemas.openxmlformats.org/officeDocument/2006/relationships/hyperlink" Target="http://www.w3.org/TR/2010/PR-mwabp-20101021/" TargetMode="External"/><Relationship Id="rId1" Type="http://schemas.openxmlformats.org/officeDocument/2006/relationships/slideLayout" Target="../slideLayouts/slideLayout2.xml"/><Relationship Id="rId2" Type="http://schemas.openxmlformats.org/officeDocument/2006/relationships/hyperlink" Target="http://coremob.github.com/level-0/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3.org/community/coremo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44971" y="2565077"/>
            <a:ext cx="5811205" cy="754053"/>
          </a:xfrm>
        </p:spPr>
        <p:txBody>
          <a:bodyPr/>
          <a:lstStyle/>
          <a:p>
            <a:r>
              <a:rPr lang="en-US" dirty="0" smtClean="0"/>
              <a:t>Claudio Riva </a:t>
            </a:r>
            <a:r>
              <a:rPr lang="en-US" dirty="0" err="1" smtClean="0"/>
              <a:t>etc</a:t>
            </a:r>
            <a:endParaRPr lang="en-US" dirty="0" smtClean="0"/>
          </a:p>
          <a:p>
            <a:endParaRPr lang="en-US" dirty="0"/>
          </a:p>
        </p:txBody>
      </p:sp>
      <p:sp>
        <p:nvSpPr>
          <p:cNvPr id="4" name="Title 3"/>
          <p:cNvSpPr>
            <a:spLocks noGrp="1"/>
          </p:cNvSpPr>
          <p:nvPr>
            <p:ph type="title"/>
          </p:nvPr>
        </p:nvSpPr>
        <p:spPr>
          <a:xfrm>
            <a:off x="344971" y="285728"/>
            <a:ext cx="8388000" cy="738664"/>
          </a:xfrm>
        </p:spPr>
        <p:txBody>
          <a:bodyPr/>
          <a:lstStyle/>
          <a:p>
            <a:r>
              <a:rPr lang="en-US" dirty="0" smtClean="0"/>
              <a:t>HTML5 </a:t>
            </a:r>
            <a:r>
              <a:rPr lang="en-US" dirty="0" err="1" smtClean="0"/>
              <a:t>WebApps</a:t>
            </a:r>
            <a:r>
              <a:rPr lang="en-US" dirty="0" smtClean="0"/>
              <a:t> on S40</a:t>
            </a:r>
            <a:endParaRPr lang="en-US" dirty="0"/>
          </a:p>
        </p:txBody>
      </p:sp>
      <p:sp>
        <p:nvSpPr>
          <p:cNvPr id="6" name="Slide Number Placeholder 5"/>
          <p:cNvSpPr>
            <a:spLocks noGrp="1"/>
          </p:cNvSpPr>
          <p:nvPr>
            <p:ph type="sldNum" sz="quarter" idx="12"/>
          </p:nvPr>
        </p:nvSpPr>
        <p:spPr/>
        <p:txBody>
          <a:bodyPr/>
          <a:lstStyle/>
          <a:p>
            <a:fld id="{1DFF4ECC-2EB9-4399-B072-B53D46A7B74E}" type="slidenum">
              <a:rPr lang="en-GB" smtClean="0"/>
              <a:pPr/>
              <a:t>1</a:t>
            </a:fld>
            <a:endParaRPr lang="en-GB"/>
          </a:p>
        </p:txBody>
      </p:sp>
      <p:sp>
        <p:nvSpPr>
          <p:cNvPr id="7" name="Footer Placeholder 6"/>
          <p:cNvSpPr>
            <a:spLocks noGrp="1"/>
          </p:cNvSpPr>
          <p:nvPr>
            <p:ph type="ftr" sz="quarter" idx="3"/>
          </p:nvPr>
        </p:nvSpPr>
        <p:spPr/>
        <p:txBody>
          <a:bodyPr/>
          <a:lstStyle/>
          <a:p>
            <a:r>
              <a:rPr lang="en-US" smtClean="0"/>
              <a:t>© Nokia 2011  MPS 2.0 - Claudio Riva</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add</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10</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5" name="Content Placeholder 4"/>
          <p:cNvSpPr>
            <a:spLocks noGrp="1"/>
          </p:cNvSpPr>
          <p:nvPr>
            <p:ph idx="1"/>
          </p:nvPr>
        </p:nvSpPr>
        <p:spPr/>
        <p:txBody>
          <a:bodyPr/>
          <a:lstStyle/>
          <a:p>
            <a:r>
              <a:rPr lang="en-US" dirty="0" smtClean="0"/>
              <a:t>More detailed work plan</a:t>
            </a:r>
          </a:p>
          <a:p>
            <a:r>
              <a:rPr lang="en-US" dirty="0" smtClean="0"/>
              <a:t>Architecture (if any)</a:t>
            </a:r>
          </a:p>
          <a:p>
            <a:r>
              <a:rPr lang="en-US" dirty="0" smtClean="0"/>
              <a:t>Target hardware </a:t>
            </a:r>
            <a:endParaRPr lang="en-US" dirty="0"/>
          </a:p>
        </p:txBody>
      </p:sp>
    </p:spTree>
    <p:extLst>
      <p:ext uri="{BB962C8B-B14F-4D97-AF65-F5344CB8AC3E}">
        <p14:creationId xmlns:p14="http://schemas.microsoft.com/office/powerpoint/2010/main" val="415208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1DFF4ECC-2EB9-4399-B072-B53D46A7B74E}" type="slidenum">
              <a:rPr lang="en-GB" smtClean="0"/>
              <a:pPr/>
              <a:t>11</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pic>
        <p:nvPicPr>
          <p:cNvPr id="6" name="Picture 5"/>
          <p:cNvPicPr>
            <a:picLocks noChangeAspect="1"/>
          </p:cNvPicPr>
          <p:nvPr/>
        </p:nvPicPr>
        <p:blipFill>
          <a:blip r:embed="rId2"/>
          <a:stretch>
            <a:fillRect/>
          </a:stretch>
        </p:blipFill>
        <p:spPr>
          <a:xfrm>
            <a:off x="3203848" y="1628800"/>
            <a:ext cx="1798960" cy="2735477"/>
          </a:xfrm>
          <a:prstGeom prst="rect">
            <a:avLst/>
          </a:prstGeom>
        </p:spPr>
      </p:pic>
      <p:grpSp>
        <p:nvGrpSpPr>
          <p:cNvPr id="16" name="Group 15"/>
          <p:cNvGrpSpPr/>
          <p:nvPr/>
        </p:nvGrpSpPr>
        <p:grpSpPr>
          <a:xfrm>
            <a:off x="3851920" y="2780928"/>
            <a:ext cx="576064" cy="576064"/>
            <a:chOff x="5940152" y="2780928"/>
            <a:chExt cx="648071" cy="648072"/>
          </a:xfrm>
        </p:grpSpPr>
        <p:sp>
          <p:nvSpPr>
            <p:cNvPr id="12" name="Donut 11"/>
            <p:cNvSpPr/>
            <p:nvPr/>
          </p:nvSpPr>
          <p:spPr>
            <a:xfrm>
              <a:off x="5940152" y="2780928"/>
              <a:ext cx="648071" cy="648072"/>
            </a:xfrm>
            <a:prstGeom prst="donut">
              <a:avLst>
                <a:gd name="adj" fmla="val 34313"/>
              </a:avLst>
            </a:prstGeom>
            <a:ln/>
          </p:spPr>
          <p:style>
            <a:lnRef idx="1">
              <a:schemeClr val="accent1"/>
            </a:lnRef>
            <a:fillRef idx="3">
              <a:schemeClr val="accent1"/>
            </a:fillRef>
            <a:effectRef idx="2">
              <a:schemeClr val="accent1"/>
            </a:effectRef>
            <a:fontRef idx="minor">
              <a:schemeClr val="lt1"/>
            </a:fontRef>
          </p:style>
          <p:txBody>
            <a:bodyPr/>
            <a:lstStyle/>
            <a:p>
              <a:pPr algn="r"/>
              <a:endParaRPr lang="en-US"/>
            </a:p>
          </p:txBody>
        </p:sp>
        <p:sp>
          <p:nvSpPr>
            <p:cNvPr id="15" name="Donut 14"/>
            <p:cNvSpPr/>
            <p:nvPr/>
          </p:nvSpPr>
          <p:spPr>
            <a:xfrm>
              <a:off x="6012161" y="2852936"/>
              <a:ext cx="504056" cy="504056"/>
            </a:xfrm>
            <a:prstGeom prst="donut">
              <a:avLst>
                <a:gd name="adj" fmla="val 12157"/>
              </a:avLst>
            </a:prstGeom>
            <a:solidFill>
              <a:schemeClr val="bg1">
                <a:lumMod val="85000"/>
              </a:schemeClr>
            </a:solidFill>
            <a:ln>
              <a:noFill/>
            </a:ln>
            <a:effectLst>
              <a:glow rad="228600">
                <a:schemeClr val="accent1">
                  <a:satMod val="175000"/>
                  <a:alpha val="40000"/>
                </a:schemeClr>
              </a:glow>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algn="r"/>
              <a:endParaRPr lang="en-US">
                <a:ln>
                  <a:solidFill>
                    <a:schemeClr val="bg1"/>
                  </a:solidFill>
                </a:ln>
                <a:solidFill>
                  <a:schemeClr val="bg1"/>
                </a:solidFill>
              </a:endParaRPr>
            </a:p>
          </p:txBody>
        </p:sp>
      </p:grpSp>
    </p:spTree>
    <p:extLst>
      <p:ext uri="{BB962C8B-B14F-4D97-AF65-F5344CB8AC3E}">
        <p14:creationId xmlns:p14="http://schemas.microsoft.com/office/powerpoint/2010/main" val="82929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12</a:t>
            </a:fld>
            <a:endParaRPr lang="en-GB"/>
          </a:p>
        </p:txBody>
      </p:sp>
      <p:sp>
        <p:nvSpPr>
          <p:cNvPr id="3" name="Title 2"/>
          <p:cNvSpPr>
            <a:spLocks noGrp="1"/>
          </p:cNvSpPr>
          <p:nvPr>
            <p:ph type="title"/>
          </p:nvPr>
        </p:nvSpPr>
        <p:spPr/>
        <p:txBody>
          <a:bodyPr/>
          <a:lstStyle/>
          <a:p>
            <a:r>
              <a:rPr lang="en-US" dirty="0" smtClean="0"/>
              <a:t>Backup Material</a:t>
            </a:r>
            <a:endParaRPr lang="en-US" dirty="0"/>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Tree>
    <p:extLst>
      <p:ext uri="{BB962C8B-B14F-4D97-AF65-F5344CB8AC3E}">
        <p14:creationId xmlns:p14="http://schemas.microsoft.com/office/powerpoint/2010/main" val="96315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pp log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246403" y="1882389"/>
            <a:ext cx="4975372" cy="374811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DFF4ECC-2EB9-4399-B072-B53D46A7B74E}" type="slidenum">
              <a:rPr lang="en-GB" smtClean="0"/>
              <a:pPr/>
              <a:t>13</a:t>
            </a:fld>
            <a:endParaRPr lang="en-GB"/>
          </a:p>
        </p:txBody>
      </p:sp>
      <p:sp>
        <p:nvSpPr>
          <p:cNvPr id="3" name="Title 2"/>
          <p:cNvSpPr>
            <a:spLocks noGrp="1"/>
          </p:cNvSpPr>
          <p:nvPr>
            <p:ph type="title"/>
          </p:nvPr>
        </p:nvSpPr>
        <p:spPr>
          <a:xfrm>
            <a:off x="344971" y="188640"/>
            <a:ext cx="8388000" cy="830997"/>
          </a:xfrm>
          <a:solidFill>
            <a:schemeClr val="bg2"/>
          </a:solidFill>
        </p:spPr>
        <p:txBody>
          <a:bodyPr anchor="ctr"/>
          <a:lstStyle/>
          <a:p>
            <a:r>
              <a:rPr lang="en-US" sz="5400" b="1" dirty="0" smtClean="0">
                <a:solidFill>
                  <a:schemeClr val="bg1">
                    <a:lumMod val="50000"/>
                  </a:schemeClr>
                </a:solidFill>
              </a:rPr>
              <a:t>What are “Web Apps”</a:t>
            </a:r>
            <a:endParaRPr lang="en-US" sz="5400" dirty="0">
              <a:solidFill>
                <a:schemeClr val="bg1">
                  <a:lumMod val="50000"/>
                </a:schemeClr>
              </a:solidFill>
            </a:endParaRPr>
          </a:p>
        </p:txBody>
      </p:sp>
      <p:sp>
        <p:nvSpPr>
          <p:cNvPr id="5" name="Rectangle 4"/>
          <p:cNvSpPr/>
          <p:nvPr/>
        </p:nvSpPr>
        <p:spPr>
          <a:xfrm>
            <a:off x="288032" y="1056793"/>
            <a:ext cx="4499992" cy="5170646"/>
          </a:xfrm>
          <a:prstGeom prst="rect">
            <a:avLst/>
          </a:prstGeom>
        </p:spPr>
        <p:txBody>
          <a:bodyPr wrap="square">
            <a:spAutoFit/>
          </a:bodyPr>
          <a:lstStyle/>
          <a:p>
            <a:r>
              <a:rPr lang="en-US" sz="2000" dirty="0"/>
              <a:t>A </a:t>
            </a:r>
            <a:r>
              <a:rPr lang="en-US" sz="2000" b="1" dirty="0"/>
              <a:t>web application</a:t>
            </a:r>
            <a:r>
              <a:rPr lang="en-US" sz="2000" dirty="0"/>
              <a:t> </a:t>
            </a:r>
            <a:r>
              <a:rPr lang="en-US" sz="2000" dirty="0" smtClean="0"/>
              <a:t>is usually defined by the following criteria:</a:t>
            </a:r>
            <a:endParaRPr lang="en-US" sz="2000" dirty="0"/>
          </a:p>
          <a:p>
            <a:endParaRPr lang="en-US" sz="2000" dirty="0"/>
          </a:p>
          <a:p>
            <a:pPr marL="342900" lvl="0" indent="-342900">
              <a:buFont typeface="Arial" pitchFamily="34" charset="0"/>
              <a:buChar char="•"/>
            </a:pPr>
            <a:r>
              <a:rPr lang="en-US" sz="2000" dirty="0" smtClean="0"/>
              <a:t>Downloaded </a:t>
            </a:r>
            <a:r>
              <a:rPr lang="en-US" sz="2000" dirty="0"/>
              <a:t>from the web</a:t>
            </a:r>
          </a:p>
          <a:p>
            <a:pPr marL="342900" lvl="0" indent="-342900">
              <a:buFont typeface="Arial" pitchFamily="34" charset="0"/>
              <a:buChar char="•"/>
            </a:pPr>
            <a:r>
              <a:rPr lang="en-US" sz="2000" dirty="0" smtClean="0"/>
              <a:t>Cacheable </a:t>
            </a:r>
            <a:r>
              <a:rPr lang="en-US" sz="2000" dirty="0"/>
              <a:t>locally for offline usage</a:t>
            </a:r>
          </a:p>
          <a:p>
            <a:pPr marL="342900" lvl="0" indent="-342900">
              <a:buFont typeface="Arial" pitchFamily="34" charset="0"/>
              <a:buChar char="•"/>
            </a:pPr>
            <a:r>
              <a:rPr lang="en-US" sz="2000" dirty="0"/>
              <a:t>Based on web technologies </a:t>
            </a:r>
            <a:r>
              <a:rPr lang="en-US" sz="2000" dirty="0" smtClean="0"/>
              <a:t>(JavaScript (JS), </a:t>
            </a:r>
            <a:r>
              <a:rPr lang="en-US" sz="2000" dirty="0"/>
              <a:t>HTML and CSS)</a:t>
            </a:r>
          </a:p>
          <a:p>
            <a:pPr marL="342900" lvl="0" indent="-342900">
              <a:buFont typeface="Arial" pitchFamily="34" charset="0"/>
              <a:buChar char="•"/>
            </a:pPr>
            <a:r>
              <a:rPr lang="en-US" sz="2000" dirty="0"/>
              <a:t>Executed on the </a:t>
            </a:r>
            <a:r>
              <a:rPr lang="en-US" sz="2000" dirty="0" smtClean="0"/>
              <a:t>client (mobile)</a:t>
            </a:r>
            <a:endParaRPr lang="en-US" sz="2000" dirty="0"/>
          </a:p>
          <a:p>
            <a:pPr marL="342900" lvl="0" indent="-342900">
              <a:buFont typeface="Arial" pitchFamily="34" charset="0"/>
              <a:buChar char="•"/>
            </a:pPr>
            <a:r>
              <a:rPr lang="en-US" sz="2000" dirty="0"/>
              <a:t>Access local resources through web standard API</a:t>
            </a:r>
          </a:p>
          <a:p>
            <a:pPr marL="342900" lvl="0" indent="-342900">
              <a:buFont typeface="Arial" pitchFamily="34" charset="0"/>
              <a:buChar char="•"/>
            </a:pPr>
            <a:r>
              <a:rPr lang="en-US" sz="2000" dirty="0"/>
              <a:t>Imitate UX of native </a:t>
            </a:r>
            <a:r>
              <a:rPr lang="en-US" sz="2000" dirty="0" smtClean="0"/>
              <a:t>applications</a:t>
            </a:r>
          </a:p>
          <a:p>
            <a:pPr marL="342900" lvl="0" indent="-342900">
              <a:buFont typeface="Arial" pitchFamily="34" charset="0"/>
              <a:buChar char="•"/>
            </a:pPr>
            <a:endParaRPr lang="en-US" sz="2000" dirty="0"/>
          </a:p>
          <a:p>
            <a:r>
              <a:rPr lang="en-US" dirty="0" smtClean="0">
                <a:solidFill>
                  <a:srgbClr val="646464"/>
                </a:solidFill>
                <a:latin typeface="Nokia Pure Text Light" pitchFamily="34" charset="0"/>
                <a:ea typeface="Nokia Pure Text Light" pitchFamily="34" charset="0"/>
              </a:rPr>
              <a:t>To some extent, a </a:t>
            </a:r>
            <a:r>
              <a:rPr lang="en-US" b="1" dirty="0" smtClean="0">
                <a:solidFill>
                  <a:srgbClr val="646464"/>
                </a:solidFill>
                <a:latin typeface="Nokia Pure Text Light" pitchFamily="34" charset="0"/>
                <a:ea typeface="Nokia Pure Text Light" pitchFamily="34" charset="0"/>
              </a:rPr>
              <a:t>web application </a:t>
            </a:r>
            <a:r>
              <a:rPr lang="en-US" dirty="0" smtClean="0">
                <a:solidFill>
                  <a:srgbClr val="646464"/>
                </a:solidFill>
                <a:latin typeface="Nokia Pure Text Light" pitchFamily="34" charset="0"/>
                <a:ea typeface="Nokia Pure Text Light" pitchFamily="34" charset="0"/>
              </a:rPr>
              <a:t>is the same as a JAVA</a:t>
            </a:r>
            <a:r>
              <a:rPr lang="en-US" b="1" dirty="0" smtClean="0">
                <a:solidFill>
                  <a:srgbClr val="646464"/>
                </a:solidFill>
                <a:latin typeface="Nokia Pure Text Light" pitchFamily="34" charset="0"/>
                <a:ea typeface="Nokia Pure Text Light" pitchFamily="34" charset="0"/>
              </a:rPr>
              <a:t> </a:t>
            </a:r>
            <a:r>
              <a:rPr lang="en-US" b="1" dirty="0" err="1" smtClean="0">
                <a:solidFill>
                  <a:srgbClr val="646464"/>
                </a:solidFill>
                <a:latin typeface="Nokia Pure Text Light" pitchFamily="34" charset="0"/>
                <a:ea typeface="Nokia Pure Text Light" pitchFamily="34" charset="0"/>
              </a:rPr>
              <a:t>Midlet</a:t>
            </a:r>
            <a:r>
              <a:rPr lang="en-US" dirty="0" smtClean="0">
                <a:solidFill>
                  <a:srgbClr val="646464"/>
                </a:solidFill>
                <a:latin typeface="Nokia Pure Text Light" pitchFamily="34" charset="0"/>
                <a:ea typeface="Nokia Pure Text Light" pitchFamily="34" charset="0"/>
              </a:rPr>
              <a:t>, except that it is using </a:t>
            </a:r>
            <a:r>
              <a:rPr lang="en-US" b="1" dirty="0" smtClean="0">
                <a:solidFill>
                  <a:srgbClr val="646464"/>
                </a:solidFill>
                <a:latin typeface="Nokia Pure Text Light" pitchFamily="34" charset="0"/>
                <a:ea typeface="Nokia Pure Text Light" pitchFamily="34" charset="0"/>
              </a:rPr>
              <a:t>JavaScript</a:t>
            </a:r>
            <a:r>
              <a:rPr lang="en-US" dirty="0" smtClean="0">
                <a:solidFill>
                  <a:srgbClr val="646464"/>
                </a:solidFill>
                <a:latin typeface="Nokia Pure Text Light" pitchFamily="34" charset="0"/>
                <a:ea typeface="Nokia Pure Text Light" pitchFamily="34" charset="0"/>
              </a:rPr>
              <a:t> instead of </a:t>
            </a:r>
            <a:r>
              <a:rPr lang="en-US" b="1" dirty="0" smtClean="0">
                <a:solidFill>
                  <a:srgbClr val="646464"/>
                </a:solidFill>
                <a:latin typeface="Nokia Pure Text Light" pitchFamily="34" charset="0"/>
                <a:ea typeface="Nokia Pure Text Light" pitchFamily="34" charset="0"/>
              </a:rPr>
              <a:t>JAVA</a:t>
            </a:r>
            <a:r>
              <a:rPr lang="en-US" dirty="0" smtClean="0">
                <a:solidFill>
                  <a:srgbClr val="646464"/>
                </a:solidFill>
                <a:latin typeface="Nokia Pure Text Light" pitchFamily="34" charset="0"/>
                <a:ea typeface="Nokia Pure Text Light" pitchFamily="34" charset="0"/>
              </a:rPr>
              <a:t> as the language, and </a:t>
            </a:r>
            <a:r>
              <a:rPr lang="en-US" b="1" dirty="0" smtClean="0">
                <a:solidFill>
                  <a:srgbClr val="646464"/>
                </a:solidFill>
                <a:latin typeface="Nokia Pure Text Light" pitchFamily="34" charset="0"/>
                <a:ea typeface="Nokia Pure Text Light" pitchFamily="34" charset="0"/>
              </a:rPr>
              <a:t>HTML5/CSS3</a:t>
            </a:r>
            <a:r>
              <a:rPr lang="en-US" dirty="0" smtClean="0">
                <a:solidFill>
                  <a:srgbClr val="646464"/>
                </a:solidFill>
                <a:latin typeface="Nokia Pure Text Light" pitchFamily="34" charset="0"/>
                <a:ea typeface="Nokia Pure Text Light" pitchFamily="34" charset="0"/>
              </a:rPr>
              <a:t> </a:t>
            </a:r>
            <a:r>
              <a:rPr lang="en-US" dirty="0">
                <a:solidFill>
                  <a:srgbClr val="646464"/>
                </a:solidFill>
                <a:latin typeface="Nokia Pure Text Light" pitchFamily="34" charset="0"/>
                <a:ea typeface="Nokia Pure Text Light" pitchFamily="34" charset="0"/>
              </a:rPr>
              <a:t>instead of </a:t>
            </a:r>
            <a:r>
              <a:rPr lang="en-US" b="1" dirty="0">
                <a:solidFill>
                  <a:srgbClr val="646464"/>
                </a:solidFill>
                <a:latin typeface="Nokia Pure Text Light" pitchFamily="34" charset="0"/>
                <a:ea typeface="Nokia Pure Text Light" pitchFamily="34" charset="0"/>
              </a:rPr>
              <a:t>Canvas</a:t>
            </a:r>
            <a:r>
              <a:rPr lang="en-US" dirty="0">
                <a:solidFill>
                  <a:srgbClr val="646464"/>
                </a:solidFill>
                <a:latin typeface="Nokia Pure Text Light" pitchFamily="34" charset="0"/>
                <a:ea typeface="Nokia Pure Text Light" pitchFamily="34" charset="0"/>
              </a:rPr>
              <a:t> </a:t>
            </a:r>
            <a:r>
              <a:rPr lang="en-US" dirty="0" smtClean="0">
                <a:solidFill>
                  <a:srgbClr val="646464"/>
                </a:solidFill>
                <a:latin typeface="Nokia Pure Text Light" pitchFamily="34" charset="0"/>
                <a:ea typeface="Nokia Pure Text Light" pitchFamily="34" charset="0"/>
              </a:rPr>
              <a:t>class as the </a:t>
            </a:r>
            <a:r>
              <a:rPr lang="en-US" b="1" dirty="0" smtClean="0">
                <a:solidFill>
                  <a:srgbClr val="646464"/>
                </a:solidFill>
                <a:latin typeface="Nokia Pure Text Light" pitchFamily="34" charset="0"/>
                <a:ea typeface="Nokia Pure Text Light" pitchFamily="34" charset="0"/>
              </a:rPr>
              <a:t>rendering</a:t>
            </a:r>
            <a:r>
              <a:rPr lang="en-US" dirty="0" smtClean="0">
                <a:solidFill>
                  <a:srgbClr val="646464"/>
                </a:solidFill>
                <a:latin typeface="Nokia Pure Text Light" pitchFamily="34" charset="0"/>
                <a:ea typeface="Nokia Pure Text Light" pitchFamily="34" charset="0"/>
              </a:rPr>
              <a:t> engine.</a:t>
            </a:r>
            <a:endParaRPr lang="en-US" dirty="0">
              <a:solidFill>
                <a:srgbClr val="646464"/>
              </a:solidFill>
              <a:latin typeface="Nokia Pure Text Light" pitchFamily="34" charset="0"/>
              <a:ea typeface="Nokia Pure Text Light" pitchFamily="34" charset="0"/>
            </a:endParaRPr>
          </a:p>
        </p:txBody>
      </p:sp>
      <p:pic>
        <p:nvPicPr>
          <p:cNvPr id="6" name="Picture 2" descr="http://www.w3.org/html/logo/downloads/HTML5_Logo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40466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7466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14</a:t>
            </a:fld>
            <a:endParaRPr lang="en-GB"/>
          </a:p>
        </p:txBody>
      </p:sp>
      <p:sp>
        <p:nvSpPr>
          <p:cNvPr id="3" name="Title 2"/>
          <p:cNvSpPr>
            <a:spLocks noGrp="1"/>
          </p:cNvSpPr>
          <p:nvPr>
            <p:ph type="title"/>
          </p:nvPr>
        </p:nvSpPr>
        <p:spPr>
          <a:xfrm>
            <a:off x="344971" y="260648"/>
            <a:ext cx="8388000" cy="677108"/>
          </a:xfrm>
          <a:solidFill>
            <a:schemeClr val="bg2"/>
          </a:solidFill>
        </p:spPr>
        <p:txBody>
          <a:bodyPr anchor="ctr"/>
          <a:lstStyle/>
          <a:p>
            <a:r>
              <a:rPr lang="en-US" sz="4400" b="1" dirty="0" err="1" smtClean="0">
                <a:solidFill>
                  <a:schemeClr val="bg1">
                    <a:lumMod val="50000"/>
                  </a:schemeClr>
                </a:solidFill>
              </a:rPr>
              <a:t>WebApps</a:t>
            </a:r>
            <a:r>
              <a:rPr lang="en-US" sz="4400" b="1" dirty="0" smtClean="0">
                <a:solidFill>
                  <a:schemeClr val="bg1">
                    <a:lumMod val="50000"/>
                  </a:schemeClr>
                </a:solidFill>
              </a:rPr>
              <a:t> in S40: Current Status</a:t>
            </a:r>
            <a:endParaRPr lang="en-US" sz="4400" dirty="0">
              <a:solidFill>
                <a:schemeClr val="bg1">
                  <a:lumMod val="50000"/>
                </a:schemeClr>
              </a:solidFill>
            </a:endParaRPr>
          </a:p>
        </p:txBody>
      </p:sp>
      <p:sp>
        <p:nvSpPr>
          <p:cNvPr id="5" name="Rectangle 4"/>
          <p:cNvSpPr/>
          <p:nvPr/>
        </p:nvSpPr>
        <p:spPr>
          <a:xfrm>
            <a:off x="288032" y="1196752"/>
            <a:ext cx="4860032" cy="5386090"/>
          </a:xfrm>
          <a:prstGeom prst="rect">
            <a:avLst/>
          </a:prstGeom>
        </p:spPr>
        <p:txBody>
          <a:bodyPr wrap="square">
            <a:spAutoFit/>
          </a:bodyPr>
          <a:lstStyle/>
          <a:p>
            <a:pPr fontAlgn="base"/>
            <a:r>
              <a:rPr lang="en-US" sz="2400" b="1" dirty="0" smtClean="0"/>
              <a:t>Forum Nokia</a:t>
            </a:r>
            <a:r>
              <a:rPr lang="en-US" sz="2400" dirty="0" smtClean="0"/>
              <a:t> claims that the current S40 asset can support Web Apps through the Proxy Browser: “</a:t>
            </a:r>
            <a:r>
              <a:rPr lang="en-US" dirty="0">
                <a:solidFill>
                  <a:srgbClr val="646464"/>
                </a:solidFill>
                <a:latin typeface="Nokia Pure Text Light" pitchFamily="34" charset="0"/>
                <a:ea typeface="Nokia Pure Text Light" pitchFamily="34" charset="0"/>
              </a:rPr>
              <a:t>Nokia Web Tools 1.5 delivers a suite of applications that assist in the development, testing, packaging, and deployment of Series 40 web apps, including preparing them for distribution through Nokia Store. The key components of Nokia Web Tools are Web Developer Environment and Web App Simulator</a:t>
            </a:r>
            <a:r>
              <a:rPr lang="en-US" dirty="0" smtClean="0">
                <a:latin typeface="Nokia Pure Text Light" pitchFamily="34" charset="0"/>
                <a:ea typeface="Nokia Pure Text Light" pitchFamily="34" charset="0"/>
              </a:rPr>
              <a:t>.</a:t>
            </a:r>
            <a:r>
              <a:rPr lang="en-US" sz="2400" dirty="0" smtClean="0"/>
              <a:t>” </a:t>
            </a:r>
            <a:br>
              <a:rPr lang="en-US" sz="2400" dirty="0" smtClean="0"/>
            </a:br>
            <a:endParaRPr lang="en-US" sz="1600" dirty="0" smtClean="0"/>
          </a:p>
          <a:p>
            <a:pPr fontAlgn="base"/>
            <a:r>
              <a:rPr lang="en-US" sz="2000" dirty="0" smtClean="0"/>
              <a:t>“However</a:t>
            </a:r>
            <a:r>
              <a:rPr lang="en-US" sz="2000" dirty="0"/>
              <a:t>, </a:t>
            </a:r>
            <a:r>
              <a:rPr lang="en-US" sz="2000" dirty="0" smtClean="0"/>
              <a:t>due </a:t>
            </a:r>
            <a:r>
              <a:rPr lang="en-US" sz="2000" dirty="0"/>
              <a:t>to the </a:t>
            </a:r>
            <a:r>
              <a:rPr lang="en-US" sz="2000" dirty="0" smtClean="0"/>
              <a:t>Java Script being </a:t>
            </a:r>
            <a:r>
              <a:rPr lang="en-US" sz="2000" dirty="0"/>
              <a:t>executed on the proxy server,  a S40 web app requires constant server </a:t>
            </a:r>
            <a:r>
              <a:rPr lang="en-US" sz="2000" dirty="0" smtClean="0"/>
              <a:t>interaction, which gives a very </a:t>
            </a:r>
            <a:r>
              <a:rPr lang="en-US" sz="2000" dirty="0"/>
              <a:t>limited 'web app' user </a:t>
            </a:r>
            <a:r>
              <a:rPr lang="en-US" sz="2000" dirty="0" smtClean="0"/>
              <a:t>experience”</a:t>
            </a:r>
            <a:endParaRPr lang="en-US" sz="2000" dirty="0"/>
          </a:p>
        </p:txBody>
      </p:sp>
      <p:pic>
        <p:nvPicPr>
          <p:cNvPr id="3076" name="Picture 4" descr="http://www.developer.nokia.com/Community/Wiki/images/thumb/a/a1/Series40JavaAndWebAppsOnX3.png/600px-Series40JavaAndWebAppsOnX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3140968"/>
            <a:ext cx="2736304" cy="13727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r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902" y="1270316"/>
            <a:ext cx="2592288" cy="171091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rt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603" y="4725144"/>
            <a:ext cx="2511290" cy="159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0128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912506"/>
            <a:ext cx="3710451" cy="577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DFF4ECC-2EB9-4399-B072-B53D46A7B74E}" type="slidenum">
              <a:rPr lang="en-GB" smtClean="0"/>
              <a:pPr/>
              <a:t>15</a:t>
            </a:fld>
            <a:endParaRPr lang="en-GB"/>
          </a:p>
        </p:txBody>
      </p:sp>
      <p:sp>
        <p:nvSpPr>
          <p:cNvPr id="3" name="Title 2"/>
          <p:cNvSpPr>
            <a:spLocks noGrp="1"/>
          </p:cNvSpPr>
          <p:nvPr>
            <p:ph type="title"/>
          </p:nvPr>
        </p:nvSpPr>
        <p:spPr>
          <a:xfrm>
            <a:off x="344971" y="188640"/>
            <a:ext cx="8388000" cy="738664"/>
          </a:xfrm>
          <a:solidFill>
            <a:schemeClr val="bg2"/>
          </a:solidFill>
        </p:spPr>
        <p:txBody>
          <a:bodyPr anchor="ctr"/>
          <a:lstStyle/>
          <a:p>
            <a:r>
              <a:rPr lang="en-US" sz="4800" b="1" dirty="0" err="1" smtClean="0">
                <a:solidFill>
                  <a:schemeClr val="bg1">
                    <a:lumMod val="50000"/>
                  </a:schemeClr>
                </a:solidFill>
              </a:rPr>
              <a:t>jQuery</a:t>
            </a:r>
            <a:r>
              <a:rPr lang="en-US" sz="4800" b="1" dirty="0" smtClean="0">
                <a:solidFill>
                  <a:schemeClr val="bg1">
                    <a:lumMod val="50000"/>
                  </a:schemeClr>
                </a:solidFill>
              </a:rPr>
              <a:t>: A </a:t>
            </a:r>
            <a:r>
              <a:rPr lang="en-US" sz="4800" b="1" dirty="0" err="1" smtClean="0">
                <a:solidFill>
                  <a:schemeClr val="bg1">
                    <a:lumMod val="50000"/>
                  </a:schemeClr>
                </a:solidFill>
              </a:rPr>
              <a:t>WebApp</a:t>
            </a:r>
            <a:r>
              <a:rPr lang="en-US" sz="4800" b="1" dirty="0" smtClean="0">
                <a:solidFill>
                  <a:schemeClr val="bg1">
                    <a:lumMod val="50000"/>
                  </a:schemeClr>
                </a:solidFill>
              </a:rPr>
              <a:t> Framework</a:t>
            </a:r>
            <a:endParaRPr lang="en-US" sz="4800" dirty="0">
              <a:solidFill>
                <a:schemeClr val="bg1">
                  <a:lumMod val="50000"/>
                </a:schemeClr>
              </a:solidFill>
            </a:endParaRPr>
          </a:p>
        </p:txBody>
      </p:sp>
      <p:sp>
        <p:nvSpPr>
          <p:cNvPr id="5" name="Rectangle 4"/>
          <p:cNvSpPr/>
          <p:nvPr/>
        </p:nvSpPr>
        <p:spPr>
          <a:xfrm>
            <a:off x="288032" y="1052736"/>
            <a:ext cx="4932040" cy="5355312"/>
          </a:xfrm>
          <a:prstGeom prst="rect">
            <a:avLst/>
          </a:prstGeom>
        </p:spPr>
        <p:txBody>
          <a:bodyPr wrap="square">
            <a:spAutoFit/>
          </a:bodyPr>
          <a:lstStyle/>
          <a:p>
            <a:pPr fontAlgn="base"/>
            <a:r>
              <a:rPr lang="en-US" b="1" dirty="0" err="1"/>
              <a:t>jQuery</a:t>
            </a:r>
            <a:r>
              <a:rPr lang="en-US" b="1" dirty="0"/>
              <a:t> </a:t>
            </a:r>
            <a:r>
              <a:rPr lang="en-US" b="1" dirty="0" smtClean="0"/>
              <a:t>Mobile is a Touch-Optimized </a:t>
            </a:r>
            <a:r>
              <a:rPr lang="en-US" b="1" dirty="0"/>
              <a:t>Web Framework for Smartphones &amp; </a:t>
            </a:r>
            <a:r>
              <a:rPr lang="en-US" b="1" dirty="0" smtClean="0"/>
              <a:t>Tablets</a:t>
            </a:r>
            <a:r>
              <a:rPr lang="en-US" b="1" i="1" dirty="0" smtClean="0"/>
              <a:t>: </a:t>
            </a:r>
            <a:r>
              <a:rPr lang="en-US" dirty="0" smtClean="0">
                <a:latin typeface="Nokia Pure Text Light" pitchFamily="34" charset="0"/>
                <a:ea typeface="Nokia Pure Text Light" pitchFamily="34" charset="0"/>
              </a:rPr>
              <a:t> </a:t>
            </a:r>
            <a:r>
              <a:rPr lang="en-US" dirty="0" smtClean="0">
                <a:solidFill>
                  <a:srgbClr val="646464"/>
                </a:solidFill>
                <a:latin typeface="Nokia Pure Text Light" pitchFamily="34" charset="0"/>
                <a:ea typeface="Nokia Pure Text Light" pitchFamily="34" charset="0"/>
              </a:rPr>
              <a:t>The framework provides a unified</a:t>
            </a:r>
            <a:r>
              <a:rPr lang="en-US" dirty="0">
                <a:solidFill>
                  <a:srgbClr val="646464"/>
                </a:solidFill>
                <a:latin typeface="Nokia Pure Text Light" pitchFamily="34" charset="0"/>
                <a:ea typeface="Nokia Pure Text Light" pitchFamily="34" charset="0"/>
              </a:rPr>
              <a:t>, HTML5-based user interface system for all popular mobile device platforms, built on the rock-solid </a:t>
            </a:r>
            <a:r>
              <a:rPr lang="en-US" dirty="0" err="1">
                <a:solidFill>
                  <a:srgbClr val="646464"/>
                </a:solidFill>
                <a:latin typeface="Nokia Pure Text Light" pitchFamily="34" charset="0"/>
                <a:ea typeface="Nokia Pure Text Light" pitchFamily="34" charset="0"/>
              </a:rPr>
              <a:t>jQuery</a:t>
            </a:r>
            <a:r>
              <a:rPr lang="en-US" dirty="0">
                <a:solidFill>
                  <a:srgbClr val="646464"/>
                </a:solidFill>
                <a:latin typeface="Nokia Pure Text Light" pitchFamily="34" charset="0"/>
                <a:ea typeface="Nokia Pure Text Light" pitchFamily="34" charset="0"/>
              </a:rPr>
              <a:t> and </a:t>
            </a:r>
            <a:r>
              <a:rPr lang="en-US" dirty="0" err="1">
                <a:solidFill>
                  <a:srgbClr val="646464"/>
                </a:solidFill>
                <a:latin typeface="Nokia Pure Text Light" pitchFamily="34" charset="0"/>
                <a:ea typeface="Nokia Pure Text Light" pitchFamily="34" charset="0"/>
              </a:rPr>
              <a:t>jQuery</a:t>
            </a:r>
            <a:r>
              <a:rPr lang="en-US" dirty="0">
                <a:solidFill>
                  <a:srgbClr val="646464"/>
                </a:solidFill>
                <a:latin typeface="Nokia Pure Text Light" pitchFamily="34" charset="0"/>
                <a:ea typeface="Nokia Pure Text Light" pitchFamily="34" charset="0"/>
              </a:rPr>
              <a:t> UI foundation. Its lightweight code is built with progressive enhancement, and has a flexible, easily </a:t>
            </a:r>
            <a:r>
              <a:rPr lang="en-US" dirty="0" err="1">
                <a:solidFill>
                  <a:srgbClr val="646464"/>
                </a:solidFill>
                <a:latin typeface="Nokia Pure Text Light" pitchFamily="34" charset="0"/>
                <a:ea typeface="Nokia Pure Text Light" pitchFamily="34" charset="0"/>
              </a:rPr>
              <a:t>themeable</a:t>
            </a:r>
            <a:r>
              <a:rPr lang="en-US" dirty="0">
                <a:solidFill>
                  <a:srgbClr val="646464"/>
                </a:solidFill>
                <a:latin typeface="Nokia Pure Text Light" pitchFamily="34" charset="0"/>
                <a:ea typeface="Nokia Pure Text Light" pitchFamily="34" charset="0"/>
              </a:rPr>
              <a:t> design</a:t>
            </a:r>
            <a:r>
              <a:rPr lang="en-US" dirty="0" smtClean="0">
                <a:solidFill>
                  <a:srgbClr val="646464"/>
                </a:solidFill>
                <a:latin typeface="Nokia Pure Text Light" pitchFamily="34" charset="0"/>
                <a:ea typeface="Nokia Pure Text Light" pitchFamily="34" charset="0"/>
              </a:rPr>
              <a:t>.</a:t>
            </a:r>
          </a:p>
          <a:p>
            <a:pPr fontAlgn="base"/>
            <a:endParaRPr lang="en-US" dirty="0">
              <a:latin typeface="Nokia Pure Text Light" pitchFamily="34" charset="0"/>
              <a:ea typeface="Nokia Pure Text Light" pitchFamily="34" charset="0"/>
            </a:endParaRPr>
          </a:p>
          <a:p>
            <a:r>
              <a:rPr lang="en-US" b="1" dirty="0" err="1">
                <a:solidFill>
                  <a:srgbClr val="646464"/>
                </a:solidFill>
                <a:latin typeface="Nokia Pure Text Light" pitchFamily="34" charset="0"/>
                <a:ea typeface="Nokia Pure Text Light" pitchFamily="34" charset="0"/>
              </a:rPr>
              <a:t>jQuery</a:t>
            </a:r>
            <a:r>
              <a:rPr lang="en-US" b="1" dirty="0">
                <a:solidFill>
                  <a:srgbClr val="646464"/>
                </a:solidFill>
                <a:latin typeface="Nokia Pure Text Light" pitchFamily="34" charset="0"/>
                <a:ea typeface="Nokia Pure Text Light" pitchFamily="34" charset="0"/>
              </a:rPr>
              <a:t> mobile supports Opera mini </a:t>
            </a:r>
            <a:r>
              <a:rPr lang="en-US" b="1" dirty="0" smtClean="0">
                <a:solidFill>
                  <a:srgbClr val="646464"/>
                </a:solidFill>
                <a:latin typeface="Nokia Pure Text Light" pitchFamily="34" charset="0"/>
                <a:ea typeface="Nokia Pure Text Light" pitchFamily="34" charset="0"/>
              </a:rPr>
              <a:t>and Nokia proxy browser (see next slide) with </a:t>
            </a:r>
            <a:r>
              <a:rPr lang="en-US" b="1" dirty="0">
                <a:solidFill>
                  <a:srgbClr val="646464"/>
                </a:solidFill>
                <a:latin typeface="Nokia Pure Text Light" pitchFamily="34" charset="0"/>
                <a:ea typeface="Nokia Pure Text Light" pitchFamily="34" charset="0"/>
              </a:rPr>
              <a:t>a degraded UX </a:t>
            </a:r>
            <a:r>
              <a:rPr lang="en-US" b="1" dirty="0" smtClean="0">
                <a:solidFill>
                  <a:srgbClr val="646464"/>
                </a:solidFill>
                <a:latin typeface="Nokia Pure Text Light" pitchFamily="34" charset="0"/>
                <a:ea typeface="Nokia Pure Text Light" pitchFamily="34" charset="0"/>
              </a:rPr>
              <a:t>experience</a:t>
            </a:r>
            <a:r>
              <a:rPr lang="en-US" dirty="0" smtClean="0">
                <a:solidFill>
                  <a:srgbClr val="646464"/>
                </a:solidFill>
                <a:latin typeface="Nokia Pure Text Light" pitchFamily="34" charset="0"/>
                <a:ea typeface="Nokia Pure Text Light" pitchFamily="34" charset="0"/>
              </a:rPr>
              <a:t>. But this </a:t>
            </a:r>
            <a:r>
              <a:rPr lang="en-US" dirty="0">
                <a:solidFill>
                  <a:srgbClr val="646464"/>
                </a:solidFill>
                <a:latin typeface="Nokia Pure Text Light" pitchFamily="34" charset="0"/>
                <a:ea typeface="Nokia Pure Text Light" pitchFamily="34" charset="0"/>
              </a:rPr>
              <a:t>doesn't give the best UX experience of real web apps. </a:t>
            </a:r>
            <a:endParaRPr lang="en-US" dirty="0" smtClean="0">
              <a:solidFill>
                <a:srgbClr val="646464"/>
              </a:solidFill>
              <a:latin typeface="Nokia Pure Text Light" pitchFamily="34" charset="0"/>
              <a:ea typeface="Nokia Pure Text Light" pitchFamily="34" charset="0"/>
            </a:endParaRPr>
          </a:p>
          <a:p>
            <a:endParaRPr lang="en-US" dirty="0" smtClean="0">
              <a:solidFill>
                <a:srgbClr val="646464"/>
              </a:solidFill>
              <a:latin typeface="Nokia Pure Text Light" pitchFamily="34" charset="0"/>
              <a:ea typeface="Nokia Pure Text Light" pitchFamily="34" charset="0"/>
            </a:endParaRPr>
          </a:p>
          <a:p>
            <a:r>
              <a:rPr lang="en-US" dirty="0" smtClean="0">
                <a:solidFill>
                  <a:srgbClr val="646464"/>
                </a:solidFill>
                <a:latin typeface="Nokia Pure Text Light" pitchFamily="34" charset="0"/>
                <a:ea typeface="Nokia Pure Text Light" pitchFamily="34" charset="0"/>
              </a:rPr>
              <a:t>It's </a:t>
            </a:r>
            <a:r>
              <a:rPr lang="en-US" dirty="0">
                <a:solidFill>
                  <a:srgbClr val="646464"/>
                </a:solidFill>
                <a:latin typeface="Nokia Pure Text Light" pitchFamily="34" charset="0"/>
                <a:ea typeface="Nokia Pure Text Light" pitchFamily="34" charset="0"/>
              </a:rPr>
              <a:t>a good </a:t>
            </a:r>
            <a:r>
              <a:rPr lang="en-US" dirty="0" smtClean="0">
                <a:solidFill>
                  <a:srgbClr val="646464"/>
                </a:solidFill>
                <a:latin typeface="Nokia Pure Text Light" pitchFamily="34" charset="0"/>
                <a:ea typeface="Nokia Pure Text Light" pitchFamily="34" charset="0"/>
              </a:rPr>
              <a:t>solution </a:t>
            </a:r>
            <a:r>
              <a:rPr lang="en-US" dirty="0">
                <a:solidFill>
                  <a:srgbClr val="646464"/>
                </a:solidFill>
                <a:latin typeface="Nokia Pure Text Light" pitchFamily="34" charset="0"/>
                <a:ea typeface="Nokia Pure Text Light" pitchFamily="34" charset="0"/>
              </a:rPr>
              <a:t>for devices with </a:t>
            </a:r>
            <a:r>
              <a:rPr lang="en-US" dirty="0" smtClean="0">
                <a:solidFill>
                  <a:srgbClr val="646464"/>
                </a:solidFill>
                <a:latin typeface="Nokia Pure Text Light" pitchFamily="34" charset="0"/>
                <a:ea typeface="Nokia Pure Text Light" pitchFamily="34" charset="0"/>
              </a:rPr>
              <a:t>limited </a:t>
            </a:r>
            <a:r>
              <a:rPr lang="en-US" dirty="0">
                <a:solidFill>
                  <a:srgbClr val="646464"/>
                </a:solidFill>
                <a:latin typeface="Nokia Pure Text Light" pitchFamily="34" charset="0"/>
                <a:ea typeface="Nokia Pure Text Light" pitchFamily="34" charset="0"/>
              </a:rPr>
              <a:t>RAM (e.g. </a:t>
            </a:r>
            <a:r>
              <a:rPr lang="en-US" dirty="0" err="1">
                <a:solidFill>
                  <a:srgbClr val="646464"/>
                </a:solidFill>
                <a:latin typeface="Nokia Pure Text Light" pitchFamily="34" charset="0"/>
                <a:ea typeface="Nokia Pure Text Light" pitchFamily="34" charset="0"/>
              </a:rPr>
              <a:t>eVo</a:t>
            </a:r>
            <a:r>
              <a:rPr lang="en-US" dirty="0">
                <a:solidFill>
                  <a:srgbClr val="646464"/>
                </a:solidFill>
                <a:latin typeface="Nokia Pure Text Light" pitchFamily="34" charset="0"/>
                <a:ea typeface="Nokia Pure Text Light" pitchFamily="34" charset="0"/>
              </a:rPr>
              <a:t> 32MB). But on devices with more than 32MB ram </a:t>
            </a:r>
            <a:r>
              <a:rPr lang="en-US" dirty="0" smtClean="0">
                <a:solidFill>
                  <a:srgbClr val="646464"/>
                </a:solidFill>
                <a:latin typeface="Nokia Pure Text Light" pitchFamily="34" charset="0"/>
                <a:ea typeface="Nokia Pure Text Light" pitchFamily="34" charset="0"/>
              </a:rPr>
              <a:t>a </a:t>
            </a:r>
            <a:r>
              <a:rPr lang="en-US" dirty="0">
                <a:solidFill>
                  <a:srgbClr val="646464"/>
                </a:solidFill>
                <a:latin typeface="Nokia Pure Text Light" pitchFamily="34" charset="0"/>
                <a:ea typeface="Nokia Pure Text Light" pitchFamily="34" charset="0"/>
              </a:rPr>
              <a:t>more natural web app </a:t>
            </a:r>
            <a:r>
              <a:rPr lang="en-US" dirty="0" smtClean="0">
                <a:solidFill>
                  <a:srgbClr val="646464"/>
                </a:solidFill>
                <a:latin typeface="Nokia Pure Text Light" pitchFamily="34" charset="0"/>
                <a:ea typeface="Nokia Pure Text Light" pitchFamily="34" charset="0"/>
              </a:rPr>
              <a:t>experience could be provided (see next slide)</a:t>
            </a:r>
            <a:endParaRPr lang="en-US" dirty="0">
              <a:solidFill>
                <a:srgbClr val="646464"/>
              </a:solidFill>
              <a:latin typeface="Nokia Pure Text Light" pitchFamily="34" charset="0"/>
              <a:ea typeface="Nokia Pure Text Light" pitchFamily="34" charset="0"/>
            </a:endParaRPr>
          </a:p>
        </p:txBody>
      </p:sp>
      <p:pic>
        <p:nvPicPr>
          <p:cNvPr id="2054" name="Picture 6" descr="http://1.bp.blogspot.com/-GYLG6E9uOn4/TdUQW8DqyrI/AAAAAAAAAJY/UkJOfPxejOw/s1600/jQueryMobileDevic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038" y="3405354"/>
            <a:ext cx="2522445"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902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19816"/>
            <a:ext cx="6804948" cy="960912"/>
          </a:xfrm>
          <a:solidFill>
            <a:schemeClr val="bg2"/>
          </a:solidFill>
        </p:spPr>
        <p:txBody>
          <a:bodyPr anchor="ctr"/>
          <a:lstStyle/>
          <a:p>
            <a:r>
              <a:rPr lang="en-US" b="1" dirty="0" err="1" smtClean="0">
                <a:solidFill>
                  <a:schemeClr val="bg1">
                    <a:lumMod val="50000"/>
                  </a:schemeClr>
                </a:solidFill>
              </a:rPr>
              <a:t>jQuery</a:t>
            </a:r>
            <a:r>
              <a:rPr lang="en-US" b="1" dirty="0" smtClean="0">
                <a:solidFill>
                  <a:schemeClr val="bg1">
                    <a:lumMod val="50000"/>
                  </a:schemeClr>
                </a:solidFill>
              </a:rPr>
              <a:t> and S40: Does it work?</a:t>
            </a:r>
            <a:endParaRPr lang="en-US" dirty="0">
              <a:solidFill>
                <a:schemeClr val="bg1">
                  <a:lumMod val="50000"/>
                </a:schemeClr>
              </a:solidFill>
            </a:endParaRPr>
          </a:p>
        </p:txBody>
      </p:sp>
      <p:sp>
        <p:nvSpPr>
          <p:cNvPr id="4" name="Footer Placeholder 3"/>
          <p:cNvSpPr>
            <a:spLocks noGrp="1"/>
          </p:cNvSpPr>
          <p:nvPr>
            <p:ph type="ftr" sz="quarter" idx="3"/>
          </p:nvPr>
        </p:nvSpPr>
        <p:spPr>
          <a:xfrm>
            <a:off x="1360710" y="6226240"/>
            <a:ext cx="6572296" cy="2560320"/>
          </a:xfrm>
        </p:spPr>
        <p:txBody>
          <a:bodyPr/>
          <a:lstStyle/>
          <a:p>
            <a:r>
              <a:rPr lang="fi-FI" smtClean="0"/>
              <a:t>© Nokia 2012   v. 0.1    Alf Bae</a:t>
            </a:r>
            <a:endParaRPr lang="en-GB"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70989"/>
            <a:ext cx="1706880" cy="2560320"/>
          </a:xfrm>
          <a:prstGeom prst="rect">
            <a:avLst/>
          </a:prstGeom>
          <a:ln>
            <a:solidFill>
              <a:srgbClr val="646464"/>
            </a:solidFill>
          </a:ln>
          <a:effec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976" y="1470989"/>
            <a:ext cx="1536192" cy="2560320"/>
          </a:xfrm>
          <a:prstGeom prst="rect">
            <a:avLst/>
          </a:prstGeom>
          <a:noFill/>
          <a:ln w="9525">
            <a:solidFill>
              <a:srgbClr val="646464"/>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470989"/>
            <a:ext cx="1536192" cy="2560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6" name="Horizontal Scroll 5"/>
          <p:cNvSpPr/>
          <p:nvPr/>
        </p:nvSpPr>
        <p:spPr>
          <a:xfrm>
            <a:off x="395536" y="980728"/>
            <a:ext cx="1080120" cy="432048"/>
          </a:xfrm>
          <a:prstGeom prst="horizontalScroll">
            <a:avLst/>
          </a:prstGeom>
          <a:solidFill>
            <a:schemeClr val="bg1"/>
          </a:solidFill>
          <a:ln w="3175">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Nokia Pure Text Light" pitchFamily="34" charset="0"/>
                <a:ea typeface="Nokia Pure Text Light" pitchFamily="34" charset="0"/>
              </a:rPr>
              <a:t>iPhone</a:t>
            </a:r>
            <a:endParaRPr lang="en-US" sz="1400" dirty="0">
              <a:solidFill>
                <a:srgbClr val="000000"/>
              </a:solidFill>
              <a:latin typeface="Nokia Pure Text Light" pitchFamily="34" charset="0"/>
              <a:ea typeface="Nokia Pure Text Light" pitchFamily="34" charset="0"/>
            </a:endParaRPr>
          </a:p>
        </p:txBody>
      </p:sp>
      <p:sp>
        <p:nvSpPr>
          <p:cNvPr id="18" name="Horizontal Scroll 17"/>
          <p:cNvSpPr/>
          <p:nvPr/>
        </p:nvSpPr>
        <p:spPr>
          <a:xfrm>
            <a:off x="7447434" y="980728"/>
            <a:ext cx="1477975" cy="432048"/>
          </a:xfrm>
          <a:prstGeom prst="horizontalScroll">
            <a:avLst/>
          </a:prstGeom>
          <a:solidFill>
            <a:schemeClr val="bg1"/>
          </a:solidFill>
          <a:ln w="3175">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Nokia Pure Text Light" pitchFamily="34" charset="0"/>
                <a:ea typeface="Nokia Pure Text Light" pitchFamily="34" charset="0"/>
              </a:rPr>
              <a:t>Nokia Browser</a:t>
            </a:r>
            <a:endParaRPr lang="en-US" sz="1400" dirty="0">
              <a:solidFill>
                <a:srgbClr val="000000"/>
              </a:solidFill>
              <a:latin typeface="Nokia Pure Text Light" pitchFamily="34" charset="0"/>
              <a:ea typeface="Nokia Pure Text Light" pitchFamily="34" charset="0"/>
            </a:endParaRPr>
          </a:p>
        </p:txBody>
      </p:sp>
      <p:sp>
        <p:nvSpPr>
          <p:cNvPr id="19" name="Horizontal Scroll 18"/>
          <p:cNvSpPr/>
          <p:nvPr/>
        </p:nvSpPr>
        <p:spPr>
          <a:xfrm>
            <a:off x="4090025" y="980728"/>
            <a:ext cx="1386996" cy="432048"/>
          </a:xfrm>
          <a:prstGeom prst="horizontalScroll">
            <a:avLst/>
          </a:prstGeom>
          <a:solidFill>
            <a:schemeClr val="bg1"/>
          </a:solidFill>
          <a:ln w="3175">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Nokia Pure Text Light" pitchFamily="34" charset="0"/>
                <a:ea typeface="Nokia Pure Text Light" pitchFamily="34" charset="0"/>
              </a:rPr>
              <a:t>Opera Mini</a:t>
            </a:r>
            <a:endParaRPr lang="en-US" sz="1400" dirty="0">
              <a:solidFill>
                <a:srgbClr val="000000"/>
              </a:solidFill>
              <a:latin typeface="Nokia Pure Text Light" pitchFamily="34" charset="0"/>
              <a:ea typeface="Nokia Pure Text Light"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39" y="4135285"/>
            <a:ext cx="1706880" cy="2560320"/>
          </a:xfrm>
          <a:prstGeom prst="rect">
            <a:avLst/>
          </a:prstGeom>
          <a:ln>
            <a:solidFill>
              <a:srgbClr val="646464"/>
            </a:solidFill>
          </a:ln>
          <a:effec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2245" y="4131656"/>
            <a:ext cx="1536192" cy="2560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8409" y="4135285"/>
            <a:ext cx="1536192" cy="2560320"/>
          </a:xfrm>
          <a:prstGeom prst="rect">
            <a:avLst/>
          </a:prstGeom>
          <a:noFill/>
          <a:ln w="9525">
            <a:solidFill>
              <a:srgbClr val="646464"/>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327" y="4131656"/>
            <a:ext cx="1536192" cy="2560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7460" y="1470989"/>
            <a:ext cx="1536192"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Horizontal Scroll 24"/>
          <p:cNvSpPr/>
          <p:nvPr/>
        </p:nvSpPr>
        <p:spPr>
          <a:xfrm>
            <a:off x="5810221" y="980728"/>
            <a:ext cx="1386996" cy="432048"/>
          </a:xfrm>
          <a:prstGeom prst="horizontalScroll">
            <a:avLst/>
          </a:prstGeom>
          <a:solidFill>
            <a:schemeClr val="bg1"/>
          </a:solidFill>
          <a:ln w="3175">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Nokia Pure Text Light" pitchFamily="34" charset="0"/>
                <a:ea typeface="Nokia Pure Text Light" pitchFamily="34" charset="0"/>
              </a:rPr>
              <a:t>Nokia OSS</a:t>
            </a:r>
            <a:endParaRPr lang="en-US" sz="1400" dirty="0">
              <a:solidFill>
                <a:srgbClr val="000000"/>
              </a:solidFill>
              <a:latin typeface="Nokia Pure Text Light" pitchFamily="34" charset="0"/>
              <a:ea typeface="Nokia Pure Text Light" pitchFamily="34" charset="0"/>
            </a:endParaRPr>
          </a:p>
        </p:txBody>
      </p:sp>
      <p:pic>
        <p:nvPicPr>
          <p:cNvPr id="717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3611" y="1470989"/>
            <a:ext cx="1920240" cy="2560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3611" y="4131656"/>
            <a:ext cx="1920240" cy="25603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22" name="Horizontal Scroll 21"/>
          <p:cNvSpPr/>
          <p:nvPr/>
        </p:nvSpPr>
        <p:spPr>
          <a:xfrm>
            <a:off x="2183661" y="980728"/>
            <a:ext cx="1477975" cy="432048"/>
          </a:xfrm>
          <a:prstGeom prst="horizontalScroll">
            <a:avLst/>
          </a:prstGeom>
          <a:solidFill>
            <a:schemeClr val="bg1"/>
          </a:solidFill>
          <a:ln w="3175">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0000"/>
                </a:solidFill>
                <a:latin typeface="Nokia Pure Text Light" pitchFamily="34" charset="0"/>
                <a:ea typeface="Nokia Pure Text Light" pitchFamily="34" charset="0"/>
              </a:rPr>
              <a:t>Android QVGA</a:t>
            </a:r>
            <a:endParaRPr lang="en-US" sz="1400" dirty="0">
              <a:solidFill>
                <a:srgbClr val="000000"/>
              </a:solidFill>
              <a:latin typeface="Nokia Pure Text Light" pitchFamily="34" charset="0"/>
              <a:ea typeface="Nokia Pure Text Light" pitchFamily="34" charset="0"/>
            </a:endParaRPr>
          </a:p>
        </p:txBody>
      </p:sp>
      <p:sp>
        <p:nvSpPr>
          <p:cNvPr id="12" name="Rectangle 11"/>
          <p:cNvSpPr/>
          <p:nvPr/>
        </p:nvSpPr>
        <p:spPr>
          <a:xfrm>
            <a:off x="6912451" y="719118"/>
            <a:ext cx="1478290" cy="261610"/>
          </a:xfrm>
          <a:prstGeom prst="rect">
            <a:avLst/>
          </a:prstGeom>
          <a:solidFill>
            <a:srgbClr val="FFC000"/>
          </a:solidFill>
        </p:spPr>
        <p:txBody>
          <a:bodyPr wrap="none">
            <a:spAutoFit/>
          </a:bodyPr>
          <a:lstStyle/>
          <a:p>
            <a:pPr fontAlgn="base"/>
            <a:r>
              <a:rPr lang="en-US" sz="1100" dirty="0" smtClean="0">
                <a:solidFill>
                  <a:srgbClr val="000000"/>
                </a:solidFill>
                <a:ea typeface="Nokia Pure Text Light" pitchFamily="34" charset="0"/>
              </a:rPr>
              <a:t>C: </a:t>
            </a:r>
            <a:r>
              <a:rPr lang="en-US" sz="1100" dirty="0" smtClean="0">
                <a:solidFill>
                  <a:srgbClr val="000000"/>
                </a:solidFill>
              </a:rPr>
              <a:t>Basic experience </a:t>
            </a:r>
            <a:endParaRPr lang="en-US" sz="1100" dirty="0">
              <a:solidFill>
                <a:srgbClr val="000000"/>
              </a:solidFill>
            </a:endParaRPr>
          </a:p>
        </p:txBody>
      </p:sp>
      <p:sp>
        <p:nvSpPr>
          <p:cNvPr id="13" name="Rectangle 12"/>
          <p:cNvSpPr/>
          <p:nvPr/>
        </p:nvSpPr>
        <p:spPr>
          <a:xfrm>
            <a:off x="6912451" y="431086"/>
            <a:ext cx="1689886" cy="261610"/>
          </a:xfrm>
          <a:prstGeom prst="rect">
            <a:avLst/>
          </a:prstGeom>
          <a:solidFill>
            <a:srgbClr val="2187B0"/>
          </a:solidFill>
        </p:spPr>
        <p:txBody>
          <a:bodyPr wrap="none">
            <a:spAutoFit/>
          </a:bodyPr>
          <a:lstStyle/>
          <a:p>
            <a:pPr fontAlgn="base"/>
            <a:r>
              <a:rPr lang="en-US" sz="1100" dirty="0" smtClean="0">
                <a:solidFill>
                  <a:srgbClr val="000000"/>
                </a:solidFill>
                <a:ea typeface="Nokia Pure Text Light" pitchFamily="34" charset="0"/>
              </a:rPr>
              <a:t>B: </a:t>
            </a:r>
            <a:r>
              <a:rPr lang="en-US" sz="1100" dirty="0">
                <a:solidFill>
                  <a:srgbClr val="000000"/>
                </a:solidFill>
              </a:rPr>
              <a:t>Enhanced </a:t>
            </a:r>
            <a:r>
              <a:rPr lang="en-US" sz="1100" dirty="0" smtClean="0">
                <a:solidFill>
                  <a:srgbClr val="000000"/>
                </a:solidFill>
              </a:rPr>
              <a:t>experience</a:t>
            </a:r>
            <a:endParaRPr lang="en-US" sz="1100" dirty="0">
              <a:solidFill>
                <a:srgbClr val="000000"/>
              </a:solidFill>
            </a:endParaRPr>
          </a:p>
        </p:txBody>
      </p:sp>
      <p:sp>
        <p:nvSpPr>
          <p:cNvPr id="14" name="Rectangle 13"/>
          <p:cNvSpPr/>
          <p:nvPr/>
        </p:nvSpPr>
        <p:spPr>
          <a:xfrm>
            <a:off x="6912451" y="143054"/>
            <a:ext cx="1980029" cy="261610"/>
          </a:xfrm>
          <a:prstGeom prst="rect">
            <a:avLst/>
          </a:prstGeom>
          <a:solidFill>
            <a:srgbClr val="92D050"/>
          </a:solidFill>
        </p:spPr>
        <p:txBody>
          <a:bodyPr wrap="none">
            <a:spAutoFit/>
          </a:bodyPr>
          <a:lstStyle/>
          <a:p>
            <a:pPr fontAlgn="base"/>
            <a:r>
              <a:rPr lang="en-US" sz="1100" dirty="0" smtClean="0">
                <a:solidFill>
                  <a:srgbClr val="000000"/>
                </a:solidFill>
                <a:ea typeface="Nokia Pure Text Light" pitchFamily="34" charset="0"/>
              </a:rPr>
              <a:t>A: </a:t>
            </a:r>
            <a:r>
              <a:rPr lang="en-US" sz="1100" dirty="0">
                <a:solidFill>
                  <a:srgbClr val="000000"/>
                </a:solidFill>
              </a:rPr>
              <a:t>Full enhanced </a:t>
            </a:r>
            <a:r>
              <a:rPr lang="en-US" sz="1100" dirty="0" smtClean="0">
                <a:solidFill>
                  <a:srgbClr val="000000"/>
                </a:solidFill>
              </a:rPr>
              <a:t>experience.</a:t>
            </a:r>
            <a:endParaRPr lang="en-US" sz="1100" dirty="0">
              <a:solidFill>
                <a:srgbClr val="000000"/>
              </a:solidFill>
            </a:endParaRPr>
          </a:p>
        </p:txBody>
      </p:sp>
      <p:sp>
        <p:nvSpPr>
          <p:cNvPr id="30" name="Rectangle 29"/>
          <p:cNvSpPr/>
          <p:nvPr/>
        </p:nvSpPr>
        <p:spPr>
          <a:xfrm rot="20399442">
            <a:off x="58869" y="1390485"/>
            <a:ext cx="386644" cy="461665"/>
          </a:xfrm>
          <a:prstGeom prst="rect">
            <a:avLst/>
          </a:prstGeom>
          <a:solidFill>
            <a:srgbClr val="92D05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A</a:t>
            </a:r>
            <a:endParaRPr lang="en-US" sz="2400" dirty="0">
              <a:solidFill>
                <a:srgbClr val="000000"/>
              </a:solidFill>
              <a:latin typeface="Nokia Pure Text Light" pitchFamily="34" charset="0"/>
              <a:ea typeface="Nokia Pure Text Light" pitchFamily="34" charset="0"/>
            </a:endParaRPr>
          </a:p>
        </p:txBody>
      </p:sp>
      <p:sp>
        <p:nvSpPr>
          <p:cNvPr id="31" name="Rectangle 30"/>
          <p:cNvSpPr/>
          <p:nvPr/>
        </p:nvSpPr>
        <p:spPr>
          <a:xfrm rot="20399442">
            <a:off x="58869" y="3945025"/>
            <a:ext cx="386644" cy="461665"/>
          </a:xfrm>
          <a:prstGeom prst="rect">
            <a:avLst/>
          </a:prstGeom>
          <a:solidFill>
            <a:srgbClr val="92D05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A</a:t>
            </a:r>
            <a:endParaRPr lang="en-US" sz="2400" dirty="0">
              <a:solidFill>
                <a:srgbClr val="000000"/>
              </a:solidFill>
              <a:latin typeface="Nokia Pure Text Light" pitchFamily="34" charset="0"/>
              <a:ea typeface="Nokia Pure Text Light" pitchFamily="34" charset="0"/>
            </a:endParaRPr>
          </a:p>
        </p:txBody>
      </p:sp>
      <p:sp>
        <p:nvSpPr>
          <p:cNvPr id="32" name="Rectangle 31"/>
          <p:cNvSpPr/>
          <p:nvPr/>
        </p:nvSpPr>
        <p:spPr>
          <a:xfrm rot="20399442">
            <a:off x="1991864" y="3945026"/>
            <a:ext cx="386644" cy="461665"/>
          </a:xfrm>
          <a:prstGeom prst="rect">
            <a:avLst/>
          </a:prstGeom>
          <a:solidFill>
            <a:srgbClr val="92D05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A</a:t>
            </a:r>
            <a:endParaRPr lang="en-US" sz="2400" dirty="0">
              <a:solidFill>
                <a:srgbClr val="000000"/>
              </a:solidFill>
              <a:latin typeface="Nokia Pure Text Light" pitchFamily="34" charset="0"/>
              <a:ea typeface="Nokia Pure Text Light" pitchFamily="34" charset="0"/>
            </a:endParaRPr>
          </a:p>
        </p:txBody>
      </p:sp>
      <p:sp>
        <p:nvSpPr>
          <p:cNvPr id="33" name="Rectangle 32"/>
          <p:cNvSpPr/>
          <p:nvPr/>
        </p:nvSpPr>
        <p:spPr>
          <a:xfrm rot="20399442">
            <a:off x="1887434" y="1259837"/>
            <a:ext cx="386644" cy="461665"/>
          </a:xfrm>
          <a:prstGeom prst="rect">
            <a:avLst/>
          </a:prstGeom>
          <a:solidFill>
            <a:srgbClr val="92D05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A</a:t>
            </a:r>
            <a:endParaRPr lang="en-US" sz="2400" dirty="0">
              <a:solidFill>
                <a:srgbClr val="000000"/>
              </a:solidFill>
              <a:latin typeface="Nokia Pure Text Light" pitchFamily="34" charset="0"/>
              <a:ea typeface="Nokia Pure Text Light" pitchFamily="34" charset="0"/>
            </a:endParaRPr>
          </a:p>
        </p:txBody>
      </p:sp>
      <p:sp>
        <p:nvSpPr>
          <p:cNvPr id="34" name="Rectangle 33"/>
          <p:cNvSpPr/>
          <p:nvPr/>
        </p:nvSpPr>
        <p:spPr>
          <a:xfrm rot="20185384">
            <a:off x="3990578" y="1263114"/>
            <a:ext cx="373820" cy="461665"/>
          </a:xfrm>
          <a:prstGeom prst="rect">
            <a:avLst/>
          </a:prstGeom>
          <a:solidFill>
            <a:srgbClr val="2187B0"/>
          </a:solidFill>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B</a:t>
            </a:r>
            <a:endParaRPr lang="en-US" sz="2400" dirty="0">
              <a:solidFill>
                <a:srgbClr val="000000"/>
              </a:solidFill>
              <a:latin typeface="Nokia Pure Text Light" pitchFamily="34" charset="0"/>
              <a:ea typeface="Nokia Pure Text Light" pitchFamily="34" charset="0"/>
            </a:endParaRPr>
          </a:p>
        </p:txBody>
      </p:sp>
      <p:sp>
        <p:nvSpPr>
          <p:cNvPr id="36" name="Rectangle 35"/>
          <p:cNvSpPr/>
          <p:nvPr/>
        </p:nvSpPr>
        <p:spPr>
          <a:xfrm rot="20185384">
            <a:off x="3990578" y="3904452"/>
            <a:ext cx="373820" cy="461665"/>
          </a:xfrm>
          <a:prstGeom prst="rect">
            <a:avLst/>
          </a:prstGeom>
          <a:solidFill>
            <a:srgbClr val="2187B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B</a:t>
            </a:r>
            <a:endParaRPr lang="en-US" sz="2400" dirty="0">
              <a:solidFill>
                <a:srgbClr val="000000"/>
              </a:solidFill>
              <a:latin typeface="Nokia Pure Text Light" pitchFamily="34" charset="0"/>
              <a:ea typeface="Nokia Pure Text Light" pitchFamily="34" charset="0"/>
            </a:endParaRPr>
          </a:p>
        </p:txBody>
      </p:sp>
      <p:sp>
        <p:nvSpPr>
          <p:cNvPr id="38" name="Rectangle 37"/>
          <p:cNvSpPr/>
          <p:nvPr/>
        </p:nvSpPr>
        <p:spPr>
          <a:xfrm rot="20665526">
            <a:off x="5663550" y="3955533"/>
            <a:ext cx="373820" cy="461665"/>
          </a:xfrm>
          <a:prstGeom prst="rect">
            <a:avLst/>
          </a:prstGeom>
          <a:solidFill>
            <a:srgbClr val="FFC00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C</a:t>
            </a:r>
            <a:endParaRPr lang="en-US" sz="2400" dirty="0">
              <a:solidFill>
                <a:srgbClr val="000000"/>
              </a:solidFill>
              <a:latin typeface="Nokia Pure Text Light" pitchFamily="34" charset="0"/>
              <a:ea typeface="Nokia Pure Text Light" pitchFamily="34" charset="0"/>
            </a:endParaRPr>
          </a:p>
        </p:txBody>
      </p:sp>
      <p:sp>
        <p:nvSpPr>
          <p:cNvPr id="39" name="Rectangle 38"/>
          <p:cNvSpPr/>
          <p:nvPr/>
        </p:nvSpPr>
        <p:spPr>
          <a:xfrm rot="20665526">
            <a:off x="5770777" y="1400993"/>
            <a:ext cx="373820" cy="461665"/>
          </a:xfrm>
          <a:prstGeom prst="rect">
            <a:avLst/>
          </a:prstGeom>
          <a:solidFill>
            <a:srgbClr val="FFC00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C</a:t>
            </a:r>
            <a:endParaRPr lang="en-US" sz="2400" dirty="0">
              <a:solidFill>
                <a:srgbClr val="000000"/>
              </a:solidFill>
              <a:latin typeface="Nokia Pure Text Light" pitchFamily="34" charset="0"/>
              <a:ea typeface="Nokia Pure Text Light" pitchFamily="34" charset="0"/>
            </a:endParaRPr>
          </a:p>
        </p:txBody>
      </p:sp>
      <p:sp>
        <p:nvSpPr>
          <p:cNvPr id="40" name="Rectangle 39"/>
          <p:cNvSpPr/>
          <p:nvPr/>
        </p:nvSpPr>
        <p:spPr>
          <a:xfrm rot="20665526">
            <a:off x="7371632" y="1379977"/>
            <a:ext cx="373820" cy="461665"/>
          </a:xfrm>
          <a:prstGeom prst="rect">
            <a:avLst/>
          </a:prstGeom>
          <a:solidFill>
            <a:srgbClr val="FFC00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C</a:t>
            </a:r>
            <a:endParaRPr lang="en-US" sz="2400" dirty="0">
              <a:solidFill>
                <a:srgbClr val="000000"/>
              </a:solidFill>
              <a:latin typeface="Nokia Pure Text Light" pitchFamily="34" charset="0"/>
              <a:ea typeface="Nokia Pure Text Light" pitchFamily="34" charset="0"/>
            </a:endParaRPr>
          </a:p>
        </p:txBody>
      </p:sp>
      <p:sp>
        <p:nvSpPr>
          <p:cNvPr id="41" name="Rectangle 40"/>
          <p:cNvSpPr/>
          <p:nvPr/>
        </p:nvSpPr>
        <p:spPr>
          <a:xfrm rot="20665526">
            <a:off x="7423742" y="3953125"/>
            <a:ext cx="373820" cy="461665"/>
          </a:xfrm>
          <a:prstGeom prst="rect">
            <a:avLst/>
          </a:prstGeom>
          <a:solidFill>
            <a:srgbClr val="FFC000"/>
          </a:solidFill>
          <a:effectLst>
            <a:outerShdw blurRad="50800" dist="38100" dir="2700000" algn="tl" rotWithShape="0">
              <a:prstClr val="black">
                <a:alpha val="40000"/>
              </a:prstClr>
            </a:outerShdw>
          </a:effectLst>
        </p:spPr>
        <p:txBody>
          <a:bodyPr wrap="none">
            <a:spAutoFit/>
          </a:bodyPr>
          <a:lstStyle/>
          <a:p>
            <a:pPr fontAlgn="base"/>
            <a:r>
              <a:rPr lang="en-US" sz="2400" dirty="0" smtClean="0">
                <a:solidFill>
                  <a:srgbClr val="000000"/>
                </a:solidFill>
                <a:latin typeface="Nokia Pure Headline Extra Bold" pitchFamily="34" charset="0"/>
                <a:ea typeface="Nokia Pure Text Light" pitchFamily="34" charset="0"/>
              </a:rPr>
              <a:t>C</a:t>
            </a:r>
            <a:endParaRPr lang="en-US" sz="2400" dirty="0">
              <a:solidFill>
                <a:srgbClr val="000000"/>
              </a:solidFill>
              <a:latin typeface="Nokia Pure Text Light" pitchFamily="34" charset="0"/>
              <a:ea typeface="Nokia Pure Text Light" pitchFamily="34" charset="0"/>
            </a:endParaRPr>
          </a:p>
        </p:txBody>
      </p:sp>
    </p:spTree>
    <p:extLst>
      <p:ext uri="{BB962C8B-B14F-4D97-AF65-F5344CB8AC3E}">
        <p14:creationId xmlns:p14="http://schemas.microsoft.com/office/powerpoint/2010/main" val="2082078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itworldcanada.com/slideshows/TNG-Nov-7/slides/slides_img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560026"/>
            <a:ext cx="4156585" cy="300994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DFF4ECC-2EB9-4399-B072-B53D46A7B74E}" type="slidenum">
              <a:rPr lang="en-GB" smtClean="0"/>
              <a:pPr/>
              <a:t>17</a:t>
            </a:fld>
            <a:endParaRPr lang="en-GB"/>
          </a:p>
        </p:txBody>
      </p:sp>
      <p:sp>
        <p:nvSpPr>
          <p:cNvPr id="3" name="Title 2"/>
          <p:cNvSpPr>
            <a:spLocks noGrp="1"/>
          </p:cNvSpPr>
          <p:nvPr>
            <p:ph type="title"/>
          </p:nvPr>
        </p:nvSpPr>
        <p:spPr>
          <a:xfrm>
            <a:off x="231517" y="194156"/>
            <a:ext cx="8732971" cy="786572"/>
          </a:xfrm>
          <a:solidFill>
            <a:schemeClr val="bg2"/>
          </a:solidFill>
        </p:spPr>
        <p:txBody>
          <a:bodyPr anchor="ctr"/>
          <a:lstStyle/>
          <a:p>
            <a:r>
              <a:rPr lang="en-US" sz="3600" b="1" dirty="0" err="1" smtClean="0">
                <a:solidFill>
                  <a:schemeClr val="bg1">
                    <a:lumMod val="50000"/>
                  </a:schemeClr>
                </a:solidFill>
              </a:rPr>
              <a:t>WebApps</a:t>
            </a:r>
            <a:r>
              <a:rPr lang="en-US" sz="3600" b="1" dirty="0" smtClean="0">
                <a:solidFill>
                  <a:schemeClr val="bg1">
                    <a:lumMod val="50000"/>
                  </a:schemeClr>
                </a:solidFill>
              </a:rPr>
              <a:t> in S40NG: Objectives &amp; Challenges</a:t>
            </a:r>
            <a:endParaRPr lang="en-US" sz="3600" dirty="0">
              <a:solidFill>
                <a:schemeClr val="bg1">
                  <a:lumMod val="50000"/>
                </a:schemeClr>
              </a:solidFill>
            </a:endParaRPr>
          </a:p>
        </p:txBody>
      </p:sp>
      <p:sp>
        <p:nvSpPr>
          <p:cNvPr id="5" name="Rectangle 4"/>
          <p:cNvSpPr/>
          <p:nvPr/>
        </p:nvSpPr>
        <p:spPr>
          <a:xfrm>
            <a:off x="288032" y="1052736"/>
            <a:ext cx="5436096" cy="5632311"/>
          </a:xfrm>
          <a:prstGeom prst="rect">
            <a:avLst/>
          </a:prstGeom>
        </p:spPr>
        <p:txBody>
          <a:bodyPr wrap="square">
            <a:spAutoFit/>
          </a:bodyPr>
          <a:lstStyle/>
          <a:p>
            <a:pPr fontAlgn="base"/>
            <a:r>
              <a:rPr lang="en-US" sz="2000" dirty="0" smtClean="0"/>
              <a:t>What would support for full-fledged Web Application in S40 require:</a:t>
            </a:r>
            <a:endParaRPr lang="en-US" sz="2000" dirty="0">
              <a:solidFill>
                <a:schemeClr val="bg1">
                  <a:lumMod val="50000"/>
                </a:schemeClr>
              </a:solidFill>
            </a:endParaRPr>
          </a:p>
          <a:p>
            <a:pPr marL="914400" lvl="1" indent="-457200" fontAlgn="base">
              <a:buFontTx/>
              <a:buAutoNum type="arabicPeriod"/>
            </a:pPr>
            <a:r>
              <a:rPr lang="en-US" sz="2000" dirty="0">
                <a:solidFill>
                  <a:schemeClr val="bg1">
                    <a:lumMod val="50000"/>
                  </a:schemeClr>
                </a:solidFill>
                <a:latin typeface="Nokia Pure Text Light" pitchFamily="34" charset="0"/>
                <a:ea typeface="Nokia Pure Text Light" pitchFamily="34" charset="0"/>
              </a:rPr>
              <a:t>HTML5/CSS3 </a:t>
            </a:r>
            <a:r>
              <a:rPr lang="en-US" sz="2000" dirty="0" smtClean="0">
                <a:solidFill>
                  <a:schemeClr val="bg1">
                    <a:lumMod val="50000"/>
                  </a:schemeClr>
                </a:solidFill>
                <a:latin typeface="Nokia Pure Text Light" pitchFamily="34" charset="0"/>
                <a:ea typeface="Nokia Pure Text Light" pitchFamily="34" charset="0"/>
              </a:rPr>
              <a:t>support (aka </a:t>
            </a:r>
            <a:r>
              <a:rPr lang="en-US" sz="2000" dirty="0" err="1" smtClean="0">
                <a:solidFill>
                  <a:schemeClr val="bg1">
                    <a:lumMod val="50000"/>
                  </a:schemeClr>
                </a:solidFill>
                <a:latin typeface="Nokia Pure Text Light" pitchFamily="34" charset="0"/>
                <a:ea typeface="Nokia Pure Text Light" pitchFamily="34" charset="0"/>
              </a:rPr>
              <a:t>WebKit</a:t>
            </a:r>
            <a:r>
              <a:rPr lang="en-US" sz="2000" dirty="0" smtClean="0">
                <a:solidFill>
                  <a:schemeClr val="bg1">
                    <a:lumMod val="50000"/>
                  </a:schemeClr>
                </a:solidFill>
                <a:latin typeface="Nokia Pure Text Light" pitchFamily="34" charset="0"/>
                <a:ea typeface="Nokia Pure Text Light" pitchFamily="34" charset="0"/>
              </a:rPr>
              <a:t>)</a:t>
            </a:r>
            <a:endParaRPr lang="en-US" sz="2000" dirty="0">
              <a:solidFill>
                <a:schemeClr val="bg1">
                  <a:lumMod val="50000"/>
                </a:schemeClr>
              </a:solidFill>
              <a:latin typeface="Nokia Pure Text Light" pitchFamily="34" charset="0"/>
              <a:ea typeface="Nokia Pure Text Light" pitchFamily="34" charset="0"/>
            </a:endParaRPr>
          </a:p>
          <a:p>
            <a:pPr marL="914400" lvl="1" indent="-457200" fontAlgn="base">
              <a:buAutoNum type="arabicPeriod"/>
            </a:pPr>
            <a:r>
              <a:rPr lang="en-US" sz="2000" dirty="0" err="1" smtClean="0">
                <a:solidFill>
                  <a:schemeClr val="bg1">
                    <a:lumMod val="50000"/>
                  </a:schemeClr>
                </a:solidFill>
                <a:latin typeface="Nokia Pure Text Light" pitchFamily="34" charset="0"/>
                <a:ea typeface="Nokia Pure Text Light" pitchFamily="34" charset="0"/>
              </a:rPr>
              <a:t>Jquery</a:t>
            </a:r>
            <a:r>
              <a:rPr lang="en-US" sz="2000" dirty="0" smtClean="0">
                <a:solidFill>
                  <a:schemeClr val="bg1">
                    <a:lumMod val="50000"/>
                  </a:schemeClr>
                </a:solidFill>
                <a:latin typeface="Nokia Pure Text Light" pitchFamily="34" charset="0"/>
                <a:ea typeface="Nokia Pure Text Light" pitchFamily="34" charset="0"/>
              </a:rPr>
              <a:t> or other UI Toolkit support</a:t>
            </a:r>
          </a:p>
          <a:p>
            <a:pPr marL="914400" lvl="1" indent="-457200" fontAlgn="base">
              <a:buAutoNum type="arabicPeriod"/>
            </a:pPr>
            <a:r>
              <a:rPr lang="en-US" sz="2000" dirty="0" smtClean="0">
                <a:solidFill>
                  <a:schemeClr val="bg1">
                    <a:lumMod val="50000"/>
                  </a:schemeClr>
                </a:solidFill>
                <a:latin typeface="Nokia Pure Text Light" pitchFamily="34" charset="0"/>
                <a:ea typeface="Nokia Pure Text Light" pitchFamily="34" charset="0"/>
              </a:rPr>
              <a:t>Specific Mobile API (sensor, DB, …)</a:t>
            </a:r>
          </a:p>
          <a:p>
            <a:pPr marL="914400" lvl="1" indent="-457200" fontAlgn="base">
              <a:buAutoNum type="arabicPeriod"/>
            </a:pPr>
            <a:r>
              <a:rPr lang="en-US" sz="2000" dirty="0" err="1" smtClean="0">
                <a:solidFill>
                  <a:schemeClr val="bg1">
                    <a:lumMod val="50000"/>
                  </a:schemeClr>
                </a:solidFill>
                <a:latin typeface="Nokia Pure Text Light" pitchFamily="34" charset="0"/>
                <a:ea typeface="Nokia Pure Text Light" pitchFamily="34" charset="0"/>
              </a:rPr>
              <a:t>PhoneGap</a:t>
            </a:r>
            <a:r>
              <a:rPr lang="en-US" sz="2000" dirty="0" smtClean="0">
                <a:solidFill>
                  <a:schemeClr val="bg1">
                    <a:lumMod val="50000"/>
                  </a:schemeClr>
                </a:solidFill>
                <a:latin typeface="Nokia Pure Text Light" pitchFamily="34" charset="0"/>
                <a:ea typeface="Nokia Pure Text Light" pitchFamily="34" charset="0"/>
              </a:rPr>
              <a:t> support (for 2</a:t>
            </a:r>
            <a:r>
              <a:rPr lang="en-US" sz="2000" baseline="30000" dirty="0" smtClean="0">
                <a:solidFill>
                  <a:schemeClr val="bg1">
                    <a:lumMod val="50000"/>
                  </a:schemeClr>
                </a:solidFill>
                <a:latin typeface="Nokia Pure Text Light" pitchFamily="34" charset="0"/>
                <a:ea typeface="Nokia Pure Text Light" pitchFamily="34" charset="0"/>
              </a:rPr>
              <a:t>nd</a:t>
            </a:r>
            <a:r>
              <a:rPr lang="en-US" sz="2000" dirty="0" smtClean="0">
                <a:solidFill>
                  <a:schemeClr val="bg1">
                    <a:lumMod val="50000"/>
                  </a:schemeClr>
                </a:solidFill>
                <a:latin typeface="Nokia Pure Text Light" pitchFamily="34" charset="0"/>
                <a:ea typeface="Nokia Pure Text Light" pitchFamily="34" charset="0"/>
              </a:rPr>
              <a:t> phase)</a:t>
            </a:r>
          </a:p>
          <a:p>
            <a:pPr fontAlgn="base"/>
            <a:endParaRPr lang="en-US" sz="1000" dirty="0"/>
          </a:p>
          <a:p>
            <a:pPr fontAlgn="base"/>
            <a:r>
              <a:rPr lang="en-US" sz="2000" dirty="0" smtClean="0"/>
              <a:t>What are the challenges:</a:t>
            </a:r>
            <a:endParaRPr lang="en-US" sz="2000" dirty="0"/>
          </a:p>
          <a:p>
            <a:pPr marL="457200" indent="-457200" fontAlgn="base">
              <a:buFontTx/>
              <a:buAutoNum type="arabicPeriod"/>
            </a:pPr>
            <a:r>
              <a:rPr lang="en-US" sz="2000" dirty="0"/>
              <a:t>Processing Power (MIPS</a:t>
            </a:r>
            <a:r>
              <a:rPr lang="en-US" sz="2000" dirty="0" smtClean="0"/>
              <a:t>): </a:t>
            </a:r>
            <a:r>
              <a:rPr lang="en-US" sz="2000" dirty="0" smtClean="0">
                <a:solidFill>
                  <a:schemeClr val="bg1">
                    <a:lumMod val="50000"/>
                  </a:schemeClr>
                </a:solidFill>
                <a:latin typeface="Nokia Pure Text Light" pitchFamily="34" charset="0"/>
                <a:ea typeface="Nokia Pure Text Light" pitchFamily="34" charset="0"/>
              </a:rPr>
              <a:t>This is *</a:t>
            </a:r>
            <a:r>
              <a:rPr lang="en-US" sz="2000" b="1" dirty="0" smtClean="0">
                <a:solidFill>
                  <a:schemeClr val="bg1">
                    <a:lumMod val="50000"/>
                  </a:schemeClr>
                </a:solidFill>
                <a:latin typeface="Nokia Pure Text Light" pitchFamily="34" charset="0"/>
                <a:ea typeface="Nokia Pure Text Light" pitchFamily="34" charset="0"/>
              </a:rPr>
              <a:t>not</a:t>
            </a:r>
            <a:r>
              <a:rPr lang="en-US" sz="2000" dirty="0" smtClean="0">
                <a:solidFill>
                  <a:schemeClr val="bg1">
                    <a:lumMod val="50000"/>
                  </a:schemeClr>
                </a:solidFill>
                <a:latin typeface="Nokia Pure Text Light" pitchFamily="34" charset="0"/>
                <a:ea typeface="Nokia Pure Text Light" pitchFamily="34" charset="0"/>
              </a:rPr>
              <a:t>* seen as a big concern for HW17, since even Android can run on HW17.</a:t>
            </a:r>
            <a:endParaRPr lang="en-US" sz="2000" dirty="0">
              <a:solidFill>
                <a:schemeClr val="bg1">
                  <a:lumMod val="50000"/>
                </a:schemeClr>
              </a:solidFill>
              <a:latin typeface="Nokia Pure Text Light" pitchFamily="34" charset="0"/>
              <a:ea typeface="Nokia Pure Text Light" pitchFamily="34" charset="0"/>
            </a:endParaRPr>
          </a:p>
          <a:p>
            <a:pPr marL="457200" indent="-457200" fontAlgn="base">
              <a:buAutoNum type="arabicPeriod"/>
            </a:pPr>
            <a:r>
              <a:rPr lang="en-US" sz="2000" dirty="0" smtClean="0"/>
              <a:t>Memory usage (RAM/Flash): </a:t>
            </a:r>
            <a:r>
              <a:rPr lang="en-US" sz="2000" dirty="0" err="1" smtClean="0">
                <a:solidFill>
                  <a:schemeClr val="bg1">
                    <a:lumMod val="50000"/>
                  </a:schemeClr>
                </a:solidFill>
                <a:latin typeface="Nokia Pure Text Light" pitchFamily="34" charset="0"/>
                <a:ea typeface="Nokia Pure Text Light" pitchFamily="34" charset="0"/>
              </a:rPr>
              <a:t>Webapps</a:t>
            </a:r>
            <a:r>
              <a:rPr lang="en-US" sz="2000" dirty="0" smtClean="0">
                <a:solidFill>
                  <a:schemeClr val="bg1">
                    <a:lumMod val="50000"/>
                  </a:schemeClr>
                </a:solidFill>
                <a:latin typeface="Nokia Pure Text Light" pitchFamily="34" charset="0"/>
                <a:ea typeface="Nokia Pure Text Light" pitchFamily="34" charset="0"/>
              </a:rPr>
              <a:t> do require more memory, but this is just a question of cost, as HW17 supports large memory.</a:t>
            </a:r>
          </a:p>
          <a:p>
            <a:pPr fontAlgn="base"/>
            <a:endParaRPr lang="en-US" sz="1000" dirty="0">
              <a:solidFill>
                <a:schemeClr val="bg1">
                  <a:lumMod val="50000"/>
                </a:schemeClr>
              </a:solidFill>
            </a:endParaRPr>
          </a:p>
          <a:p>
            <a:pPr fontAlgn="base"/>
            <a:r>
              <a:rPr lang="en-US" sz="2000" dirty="0" smtClean="0"/>
              <a:t>Conclusion: </a:t>
            </a:r>
            <a:r>
              <a:rPr lang="en-US" sz="2000" dirty="0" smtClean="0">
                <a:solidFill>
                  <a:schemeClr val="bg1">
                    <a:lumMod val="50000"/>
                  </a:schemeClr>
                </a:solidFill>
                <a:latin typeface="Nokia Pure Text Light" pitchFamily="34" charset="0"/>
                <a:ea typeface="Nokia Pure Text Light" pitchFamily="34" charset="0"/>
              </a:rPr>
              <a:t>Why not just try it on HW17 with more RAM and see the result.</a:t>
            </a:r>
            <a:endParaRPr lang="en-US" sz="2000" dirty="0">
              <a:solidFill>
                <a:schemeClr val="bg1">
                  <a:lumMod val="50000"/>
                </a:schemeClr>
              </a:solidFill>
              <a:latin typeface="Nokia Pure Text Light" pitchFamily="34" charset="0"/>
              <a:ea typeface="Nokia Pure Text Light" pitchFamily="34" charset="0"/>
            </a:endParaRPr>
          </a:p>
          <a:p>
            <a:pPr marL="457200" indent="-457200" fontAlgn="base">
              <a:buAutoNum type="arabicPeriod"/>
            </a:pPr>
            <a:endParaRPr lang="en-US" sz="2000" dirty="0" smtClean="0">
              <a:solidFill>
                <a:schemeClr val="bg1">
                  <a:lumMod val="50000"/>
                </a:schemeClr>
              </a:solidFill>
            </a:endParaRPr>
          </a:p>
        </p:txBody>
      </p:sp>
      <p:pic>
        <p:nvPicPr>
          <p:cNvPr id="4098" name="Picture 2" descr="http://www.toledoh.com.au/images/webApps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484784"/>
            <a:ext cx="2890260" cy="224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392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18</a:t>
            </a:fld>
            <a:endParaRPr lang="en-GB"/>
          </a:p>
        </p:txBody>
      </p:sp>
      <p:sp>
        <p:nvSpPr>
          <p:cNvPr id="3" name="Title 2"/>
          <p:cNvSpPr>
            <a:spLocks noGrp="1"/>
          </p:cNvSpPr>
          <p:nvPr>
            <p:ph type="title"/>
          </p:nvPr>
        </p:nvSpPr>
        <p:spPr>
          <a:xfrm>
            <a:off x="231517" y="310443"/>
            <a:ext cx="8732971" cy="553998"/>
          </a:xfrm>
          <a:solidFill>
            <a:schemeClr val="bg2"/>
          </a:solidFill>
        </p:spPr>
        <p:txBody>
          <a:bodyPr anchor="ctr"/>
          <a:lstStyle/>
          <a:p>
            <a:r>
              <a:rPr lang="en-US" sz="3600" b="1" dirty="0" smtClean="0">
                <a:solidFill>
                  <a:schemeClr val="bg1">
                    <a:lumMod val="50000"/>
                  </a:schemeClr>
                </a:solidFill>
              </a:rPr>
              <a:t>HTML5/ </a:t>
            </a:r>
            <a:r>
              <a:rPr lang="en-US" sz="3600" b="1" dirty="0" err="1" smtClean="0">
                <a:solidFill>
                  <a:schemeClr val="bg1">
                    <a:lumMod val="50000"/>
                  </a:schemeClr>
                </a:solidFill>
              </a:rPr>
              <a:t>WebKit</a:t>
            </a:r>
            <a:r>
              <a:rPr lang="en-US" sz="3600" b="1" dirty="0" smtClean="0">
                <a:solidFill>
                  <a:schemeClr val="bg1">
                    <a:lumMod val="50000"/>
                  </a:schemeClr>
                </a:solidFill>
              </a:rPr>
              <a:t> memory usage.</a:t>
            </a:r>
            <a:endParaRPr lang="en-US" sz="3600" dirty="0">
              <a:solidFill>
                <a:schemeClr val="bg1">
                  <a:lumMod val="50000"/>
                </a:schemeClr>
              </a:solidFill>
            </a:endParaRPr>
          </a:p>
        </p:txBody>
      </p:sp>
      <p:sp>
        <p:nvSpPr>
          <p:cNvPr id="5" name="Rectangle 4"/>
          <p:cNvSpPr/>
          <p:nvPr/>
        </p:nvSpPr>
        <p:spPr>
          <a:xfrm>
            <a:off x="288032" y="1052736"/>
            <a:ext cx="3419872" cy="5016758"/>
          </a:xfrm>
          <a:prstGeom prst="rect">
            <a:avLst/>
          </a:prstGeom>
        </p:spPr>
        <p:txBody>
          <a:bodyPr wrap="square">
            <a:spAutoFit/>
          </a:bodyPr>
          <a:lstStyle/>
          <a:p>
            <a:pPr fontAlgn="base"/>
            <a:r>
              <a:rPr lang="en-US" sz="2000" dirty="0" smtClean="0">
                <a:solidFill>
                  <a:srgbClr val="646464"/>
                </a:solidFill>
              </a:rPr>
              <a:t>The current assumption is that HTML5 (</a:t>
            </a:r>
            <a:r>
              <a:rPr lang="en-US" sz="2000" dirty="0" err="1" smtClean="0">
                <a:solidFill>
                  <a:srgbClr val="646464"/>
                </a:solidFill>
              </a:rPr>
              <a:t>WebKit</a:t>
            </a:r>
            <a:r>
              <a:rPr lang="en-US" sz="2000" dirty="0" smtClean="0">
                <a:solidFill>
                  <a:srgbClr val="646464"/>
                </a:solidFill>
              </a:rPr>
              <a:t> based) can run on EVO product with an additional 64MB or RAM (without somewhat “small / medium” applications), or 192MB RAM with the “full large </a:t>
            </a:r>
            <a:r>
              <a:rPr lang="en-US" sz="2000" dirty="0" err="1" smtClean="0">
                <a:solidFill>
                  <a:srgbClr val="646464"/>
                </a:solidFill>
              </a:rPr>
              <a:t>webapps</a:t>
            </a:r>
            <a:r>
              <a:rPr lang="en-US" sz="2000" dirty="0" smtClean="0">
                <a:solidFill>
                  <a:srgbClr val="646464"/>
                </a:solidFill>
              </a:rPr>
              <a:t>” support.</a:t>
            </a:r>
          </a:p>
          <a:p>
            <a:pPr fontAlgn="base"/>
            <a:endParaRPr lang="en-US" sz="2000" dirty="0">
              <a:solidFill>
                <a:srgbClr val="646464"/>
              </a:solidFill>
            </a:endParaRPr>
          </a:p>
          <a:p>
            <a:pPr fontAlgn="base"/>
            <a:r>
              <a:rPr lang="en-US" sz="2000" dirty="0" smtClean="0">
                <a:solidFill>
                  <a:srgbClr val="646464"/>
                </a:solidFill>
              </a:rPr>
              <a:t>However, the conclusion is that R&amp;D </a:t>
            </a:r>
            <a:r>
              <a:rPr lang="en-US" sz="2000" dirty="0">
                <a:solidFill>
                  <a:srgbClr val="646464"/>
                </a:solidFill>
              </a:rPr>
              <a:t>should study more how to provide a web app experience on HW17 and what </a:t>
            </a:r>
            <a:r>
              <a:rPr lang="en-US" sz="2000" dirty="0" smtClean="0">
                <a:solidFill>
                  <a:srgbClr val="646464"/>
                </a:solidFill>
              </a:rPr>
              <a:t>is the actual amount </a:t>
            </a:r>
            <a:r>
              <a:rPr lang="en-US" sz="2000" dirty="0">
                <a:solidFill>
                  <a:srgbClr val="646464"/>
                </a:solidFill>
              </a:rPr>
              <a:t>of RAM is required for that.</a:t>
            </a:r>
            <a:endParaRPr lang="en-US" sz="2000" dirty="0" smtClean="0">
              <a:solidFill>
                <a:srgbClr val="64646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59883399"/>
              </p:ext>
            </p:extLst>
          </p:nvPr>
        </p:nvGraphicFramePr>
        <p:xfrm>
          <a:off x="4211960" y="980728"/>
          <a:ext cx="4392488" cy="4178143"/>
        </p:xfrm>
        <a:graphic>
          <a:graphicData uri="http://schemas.openxmlformats.org/drawingml/2006/table">
            <a:tbl>
              <a:tblPr>
                <a:tableStyleId>{5C22544A-7EE6-4342-B048-85BDC9FD1C3A}</a:tableStyleId>
              </a:tblPr>
              <a:tblGrid>
                <a:gridCol w="2965275"/>
                <a:gridCol w="1427213"/>
              </a:tblGrid>
              <a:tr h="219089">
                <a:tc>
                  <a:txBody>
                    <a:bodyPr/>
                    <a:lstStyle/>
                    <a:p>
                      <a:pPr algn="l" fontAlgn="b"/>
                      <a:r>
                        <a:rPr lang="en-US" sz="1600" b="1" u="none" strike="noStrike" dirty="0">
                          <a:solidFill>
                            <a:schemeClr val="bg1"/>
                          </a:solidFill>
                          <a:effectLst/>
                          <a:latin typeface="+mn-lt"/>
                        </a:rPr>
                        <a:t>Website:</a:t>
                      </a:r>
                      <a:endParaRPr lang="en-US" sz="1600" b="1" i="0" u="none" strike="noStrike" dirty="0">
                        <a:solidFill>
                          <a:schemeClr val="bg1"/>
                        </a:solidFill>
                        <a:effectLst/>
                        <a:latin typeface="+mn-lt"/>
                      </a:endParaRPr>
                    </a:p>
                  </a:txBody>
                  <a:tcPr marL="9525" marR="9525" marT="9525" marB="0" anchor="ctr">
                    <a:lnB w="12700" cap="flat" cmpd="sng" algn="ctr">
                      <a:solidFill>
                        <a:schemeClr val="tx1"/>
                      </a:solidFill>
                      <a:prstDash val="solid"/>
                      <a:round/>
                      <a:headEnd type="none" w="med" len="med"/>
                      <a:tailEnd type="none" w="med" len="med"/>
                    </a:lnB>
                    <a:solidFill>
                      <a:srgbClr val="646464"/>
                    </a:solidFill>
                  </a:tcPr>
                </a:tc>
                <a:tc>
                  <a:txBody>
                    <a:bodyPr/>
                    <a:lstStyle/>
                    <a:p>
                      <a:pPr algn="ctr" fontAlgn="b"/>
                      <a:r>
                        <a:rPr lang="en-US" sz="1600" b="1" u="none" strike="noStrike" dirty="0">
                          <a:solidFill>
                            <a:schemeClr val="bg1"/>
                          </a:solidFill>
                          <a:effectLst/>
                        </a:rPr>
                        <a:t>RAM Usage</a:t>
                      </a:r>
                      <a:endParaRPr lang="en-US" sz="1600" b="1" i="0" u="none" strike="noStrike" dirty="0">
                        <a:solidFill>
                          <a:schemeClr val="bg1"/>
                        </a:solidFill>
                        <a:effectLst/>
                        <a:latin typeface="Calibri"/>
                      </a:endParaRPr>
                    </a:p>
                  </a:txBody>
                  <a:tcPr marL="9525" marR="9525" marT="9525" marB="0" anchor="b">
                    <a:lnB w="12700" cap="flat" cmpd="sng" algn="ctr">
                      <a:solidFill>
                        <a:schemeClr val="tx1"/>
                      </a:solidFill>
                      <a:prstDash val="solid"/>
                      <a:round/>
                      <a:headEnd type="none" w="med" len="med"/>
                      <a:tailEnd type="none" w="med" len="med"/>
                    </a:lnB>
                    <a:solidFill>
                      <a:srgbClr val="646464"/>
                    </a:solidFill>
                  </a:tcPr>
                </a:tc>
              </a:tr>
              <a:tr h="208657">
                <a:tc>
                  <a:txBody>
                    <a:bodyPr/>
                    <a:lstStyle/>
                    <a:p>
                      <a:pPr algn="l" fontAlgn="b"/>
                      <a:r>
                        <a:rPr lang="en-US" sz="1200" u="none" strike="noStrike" dirty="0">
                          <a:solidFill>
                            <a:srgbClr val="646464"/>
                          </a:solidFill>
                          <a:effectLst/>
                          <a:latin typeface="+mn-lt"/>
                        </a:rPr>
                        <a:t>jquerymobile.com-lists-search.ht</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13.7MB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jquerymobile.com-lists-</a:t>
                      </a:r>
                      <a:r>
                        <a:rPr lang="en-US" sz="1200" u="none" strike="noStrike" dirty="0" err="1">
                          <a:solidFill>
                            <a:srgbClr val="646464"/>
                          </a:solidFill>
                          <a:effectLst/>
                          <a:latin typeface="+mn-lt"/>
                        </a:rPr>
                        <a:t>performan</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600" u="none" strike="noStrike" dirty="0">
                          <a:solidFill>
                            <a:srgbClr val="646464"/>
                          </a:solidFill>
                          <a:effectLst/>
                        </a:rPr>
                        <a:t>31.6MB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08657">
                <a:tc>
                  <a:txBody>
                    <a:bodyPr/>
                    <a:lstStyle/>
                    <a:p>
                      <a:pPr algn="l" fontAlgn="b"/>
                      <a:r>
                        <a:rPr lang="en-US" sz="1200" u="none" strike="noStrike" dirty="0">
                          <a:solidFill>
                            <a:srgbClr val="646464"/>
                          </a:solidFill>
                          <a:effectLst/>
                          <a:latin typeface="+mn-lt"/>
                        </a:rPr>
                        <a:t>jquerymobile.com-lists-thumbnail</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14.6MB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7668">
                <a:tc>
                  <a:txBody>
                    <a:bodyPr/>
                    <a:lstStyle/>
                    <a:p>
                      <a:pPr algn="l" fontAlgn="b"/>
                      <a:r>
                        <a:rPr lang="en-US" sz="1200" u="none" strike="noStrike" dirty="0">
                          <a:solidFill>
                            <a:srgbClr val="646464"/>
                          </a:solidFill>
                          <a:effectLst/>
                          <a:latin typeface="+mn-lt"/>
                        </a:rPr>
                        <a:t> </a:t>
                      </a:r>
                      <a:r>
                        <a:rPr lang="en-US" sz="1200" u="none" strike="noStrike" dirty="0" smtClean="0">
                          <a:solidFill>
                            <a:srgbClr val="646464"/>
                          </a:solidFill>
                          <a:effectLst/>
                          <a:latin typeface="+mn-lt"/>
                        </a:rPr>
                        <a:t>jquerymobile.com-buttons-themes</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12.9MB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42learn.com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13.0MB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google.com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4.3MB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facebook.com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4.3MB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youtube.com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4.6MB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yahoo.com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600" u="none" strike="noStrike" dirty="0">
                          <a:solidFill>
                            <a:srgbClr val="646464"/>
                          </a:solidFill>
                          <a:effectLst/>
                        </a:rPr>
                        <a:t>25.3MB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08657">
                <a:tc>
                  <a:txBody>
                    <a:bodyPr/>
                    <a:lstStyle/>
                    <a:p>
                      <a:pPr algn="l" fontAlgn="b"/>
                      <a:r>
                        <a:rPr lang="en-US" sz="1200" u="none" strike="noStrike" dirty="0">
                          <a:solidFill>
                            <a:srgbClr val="646464"/>
                          </a:solidFill>
                          <a:effectLst/>
                          <a:latin typeface="+mn-lt"/>
                        </a:rPr>
                        <a:t>baidu.com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5.3MB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wikipedia.org</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11.2MB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live.com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5.5MB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blogspot.com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7.9MB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8657">
                <a:tc>
                  <a:txBody>
                    <a:bodyPr/>
                    <a:lstStyle/>
                    <a:p>
                      <a:pPr algn="l" fontAlgn="b"/>
                      <a:r>
                        <a:rPr lang="en-US" sz="1200" u="none" strike="noStrike" dirty="0">
                          <a:solidFill>
                            <a:srgbClr val="646464"/>
                          </a:solidFill>
                          <a:effectLst/>
                          <a:latin typeface="+mn-lt"/>
                        </a:rPr>
                        <a:t>twitter.com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600" u="none" strike="noStrike" dirty="0">
                          <a:solidFill>
                            <a:srgbClr val="646464"/>
                          </a:solidFill>
                          <a:effectLst/>
                        </a:rPr>
                        <a:t>4.1MB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9089">
                <a:tc>
                  <a:txBody>
                    <a:bodyPr/>
                    <a:lstStyle/>
                    <a:p>
                      <a:pPr algn="l" fontAlgn="b"/>
                      <a:r>
                        <a:rPr lang="en-US" sz="1200" u="none" strike="noStrike" dirty="0">
                          <a:solidFill>
                            <a:srgbClr val="646464"/>
                          </a:solidFill>
                          <a:effectLst/>
                          <a:latin typeface="+mn-lt"/>
                        </a:rPr>
                        <a:t>qq.com</a:t>
                      </a:r>
                      <a:endParaRPr lang="en-US" sz="1200" b="0" i="0" u="none" strike="noStrike" dirty="0">
                        <a:solidFill>
                          <a:srgbClr val="646464"/>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solidFill>
                      <a:srgbClr val="FFFF00"/>
                    </a:solidFill>
                  </a:tcPr>
                </a:tc>
                <a:tc>
                  <a:txBody>
                    <a:bodyPr/>
                    <a:lstStyle/>
                    <a:p>
                      <a:pPr algn="ctr" fontAlgn="b"/>
                      <a:r>
                        <a:rPr lang="en-US" sz="1600" u="none" strike="noStrike" dirty="0">
                          <a:solidFill>
                            <a:srgbClr val="646464"/>
                          </a:solidFill>
                          <a:effectLst/>
                        </a:rPr>
                        <a:t>29.1MB</a:t>
                      </a:r>
                      <a:endParaRPr lang="en-US" sz="1600" b="0" i="0" u="none" strike="noStrike" dirty="0">
                        <a:solidFill>
                          <a:srgbClr val="646464"/>
                        </a:solidFill>
                        <a:effectLst/>
                        <a:latin typeface="Calibri"/>
                      </a:endParaRPr>
                    </a:p>
                  </a:txBody>
                  <a:tcPr marL="9525" marR="9525" marT="9525" marB="0" anchor="b">
                    <a:lnT w="12700" cap="flat" cmpd="sng" algn="ctr">
                      <a:solidFill>
                        <a:schemeClr val="tx1"/>
                      </a:solidFill>
                      <a:prstDash val="solid"/>
                      <a:round/>
                      <a:headEnd type="none" w="med" len="med"/>
                      <a:tailEnd type="none" w="med" len="med"/>
                    </a:lnT>
                    <a:solidFill>
                      <a:srgbClr val="FFFF00"/>
                    </a:solidFill>
                  </a:tcPr>
                </a:tc>
              </a:tr>
            </a:tbl>
          </a:graphicData>
        </a:graphic>
      </p:graphicFrame>
      <p:sp>
        <p:nvSpPr>
          <p:cNvPr id="7" name="Rectangle 6"/>
          <p:cNvSpPr/>
          <p:nvPr/>
        </p:nvSpPr>
        <p:spPr>
          <a:xfrm>
            <a:off x="4211960" y="5309864"/>
            <a:ext cx="4464496" cy="128748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Nokia Pure Text Light" pitchFamily="34" charset="0"/>
                <a:ea typeface="Nokia Pure Text Light" pitchFamily="34" charset="0"/>
              </a:rPr>
              <a:t>Measurement done by Feng Ammon </a:t>
            </a:r>
            <a:r>
              <a:rPr lang="en-US" sz="1200" dirty="0" smtClean="0">
                <a:solidFill>
                  <a:srgbClr val="000000"/>
                </a:solidFill>
                <a:latin typeface="Nokia Pure Text Light" pitchFamily="34" charset="0"/>
                <a:ea typeface="Nokia Pure Text Light" pitchFamily="34" charset="0"/>
              </a:rPr>
              <a:t>based on customized Web-Kit running on Windows PC, tailored to 512KB JS Heap (instead of 16MB) and 180px screen width</a:t>
            </a:r>
            <a:r>
              <a:rPr lang="en-US" sz="1200" dirty="0" smtClean="0">
                <a:solidFill>
                  <a:srgbClr val="646464"/>
                </a:solidFill>
                <a:latin typeface="Nokia Pure Text Light" pitchFamily="34" charset="0"/>
                <a:ea typeface="Nokia Pure Text Light" pitchFamily="34" charset="0"/>
              </a:rPr>
              <a:t>.  </a:t>
            </a:r>
          </a:p>
          <a:p>
            <a:pPr algn="ctr"/>
            <a:endParaRPr lang="en-US" sz="1200" dirty="0" smtClean="0">
              <a:solidFill>
                <a:srgbClr val="646464"/>
              </a:solidFill>
              <a:latin typeface="Nokia Pure Text Light" pitchFamily="34" charset="0"/>
              <a:ea typeface="Nokia Pure Text Light" pitchFamily="34" charset="0"/>
            </a:endParaRPr>
          </a:p>
          <a:p>
            <a:pPr algn="ctr"/>
            <a:r>
              <a:rPr lang="en-US" sz="1050" dirty="0" smtClean="0">
                <a:solidFill>
                  <a:srgbClr val="646464"/>
                </a:solidFill>
              </a:rPr>
              <a:t>Those measurement assume </a:t>
            </a:r>
            <a:r>
              <a:rPr lang="en-US" sz="1050" dirty="0">
                <a:solidFill>
                  <a:srgbClr val="646464"/>
                </a:solidFill>
              </a:rPr>
              <a:t>the web engine to repaint for each position change, which might be quite slow on low end devices. A way to work around this is to use some tiled backing store (more memory consumption) as we do as well as </a:t>
            </a:r>
            <a:r>
              <a:rPr lang="en-US" sz="1050" dirty="0" err="1">
                <a:solidFill>
                  <a:srgbClr val="646464"/>
                </a:solidFill>
              </a:rPr>
              <a:t>iOS</a:t>
            </a:r>
            <a:r>
              <a:rPr lang="en-US" sz="1050" dirty="0">
                <a:solidFill>
                  <a:srgbClr val="646464"/>
                </a:solidFill>
              </a:rPr>
              <a:t> and Meltemi.</a:t>
            </a:r>
          </a:p>
          <a:p>
            <a:pPr algn="ctr"/>
            <a:endParaRPr lang="en-US" sz="1050" dirty="0">
              <a:solidFill>
                <a:srgbClr val="000000"/>
              </a:solidFill>
              <a:latin typeface="Nokia Pure Text Light" pitchFamily="34" charset="0"/>
              <a:ea typeface="Nokia Pure Text Light" pitchFamily="34" charset="0"/>
            </a:endParaRPr>
          </a:p>
        </p:txBody>
      </p:sp>
    </p:spTree>
    <p:extLst>
      <p:ext uri="{BB962C8B-B14F-4D97-AF65-F5344CB8AC3E}">
        <p14:creationId xmlns:p14="http://schemas.microsoft.com/office/powerpoint/2010/main" val="42091019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19</a:t>
            </a:fld>
            <a:endParaRPr lang="en-GB"/>
          </a:p>
        </p:txBody>
      </p:sp>
      <p:sp>
        <p:nvSpPr>
          <p:cNvPr id="3" name="Title 2"/>
          <p:cNvSpPr>
            <a:spLocks noGrp="1"/>
          </p:cNvSpPr>
          <p:nvPr>
            <p:ph type="title"/>
          </p:nvPr>
        </p:nvSpPr>
        <p:spPr>
          <a:xfrm>
            <a:off x="231517" y="310443"/>
            <a:ext cx="8732971" cy="553998"/>
          </a:xfrm>
          <a:solidFill>
            <a:schemeClr val="bg2"/>
          </a:solidFill>
        </p:spPr>
        <p:txBody>
          <a:bodyPr anchor="ctr"/>
          <a:lstStyle/>
          <a:p>
            <a:r>
              <a:rPr lang="en-US" sz="3600" b="1" dirty="0" smtClean="0">
                <a:solidFill>
                  <a:schemeClr val="bg1">
                    <a:lumMod val="50000"/>
                  </a:schemeClr>
                </a:solidFill>
              </a:rPr>
              <a:t>Memory Cost for HW17</a:t>
            </a:r>
            <a:endParaRPr lang="en-US" sz="3600" dirty="0">
              <a:solidFill>
                <a:schemeClr val="bg1">
                  <a:lumMod val="50000"/>
                </a:schemeClr>
              </a:solidFill>
            </a:endParaRPr>
          </a:p>
        </p:txBody>
      </p:sp>
      <p:sp>
        <p:nvSpPr>
          <p:cNvPr id="5" name="Rectangle 4"/>
          <p:cNvSpPr/>
          <p:nvPr/>
        </p:nvSpPr>
        <p:spPr>
          <a:xfrm>
            <a:off x="288032" y="1052736"/>
            <a:ext cx="5364088" cy="5355312"/>
          </a:xfrm>
          <a:prstGeom prst="rect">
            <a:avLst/>
          </a:prstGeom>
        </p:spPr>
        <p:txBody>
          <a:bodyPr wrap="square">
            <a:spAutoFit/>
          </a:bodyPr>
          <a:lstStyle/>
          <a:p>
            <a:r>
              <a:rPr lang="en-US" dirty="0"/>
              <a:t>“We can confidently say that enhancing from 64MB </a:t>
            </a:r>
            <a:r>
              <a:rPr lang="en-US" dirty="0" smtClean="0"/>
              <a:t>LPDDR2 </a:t>
            </a:r>
            <a:r>
              <a:rPr lang="en-US" dirty="0"/>
              <a:t>RAM to 128MB </a:t>
            </a:r>
            <a:r>
              <a:rPr lang="en-US" dirty="0" smtClean="0"/>
              <a:t>LPDDR2 </a:t>
            </a:r>
            <a:r>
              <a:rPr lang="en-US" dirty="0"/>
              <a:t>RAM will add  </a:t>
            </a:r>
            <a:r>
              <a:rPr lang="en-US" b="1" dirty="0"/>
              <a:t>20 to 25 dollar cents </a:t>
            </a:r>
            <a:r>
              <a:rPr lang="en-US" dirty="0"/>
              <a:t>while enhancing 64MB </a:t>
            </a:r>
            <a:r>
              <a:rPr lang="en-US" dirty="0" smtClean="0"/>
              <a:t>to </a:t>
            </a:r>
            <a:r>
              <a:rPr lang="en-US" dirty="0"/>
              <a:t>256MB </a:t>
            </a:r>
            <a:r>
              <a:rPr lang="en-US" dirty="0" smtClean="0"/>
              <a:t>LPDDR2 </a:t>
            </a:r>
            <a:r>
              <a:rPr lang="en-US" dirty="0"/>
              <a:t>RAM will </a:t>
            </a:r>
            <a:r>
              <a:rPr lang="en-US" b="1" dirty="0"/>
              <a:t>add 50 to 60 dollar cents </a:t>
            </a:r>
            <a:r>
              <a:rPr lang="en-US" dirty="0"/>
              <a:t>to the total component cost. </a:t>
            </a:r>
            <a:r>
              <a:rPr lang="en-US" dirty="0" smtClean="0"/>
              <a:t>This </a:t>
            </a:r>
            <a:r>
              <a:rPr lang="en-US" dirty="0"/>
              <a:t>is based on the price quotes from one supplier and “should cost” analysis by our own tools” (April 12</a:t>
            </a:r>
            <a:r>
              <a:rPr lang="en-US" baseline="30000" dirty="0"/>
              <a:t>th</a:t>
            </a:r>
            <a:r>
              <a:rPr lang="en-US" dirty="0"/>
              <a:t> 2012)</a:t>
            </a:r>
          </a:p>
          <a:p>
            <a:endParaRPr lang="en-US" dirty="0"/>
          </a:p>
          <a:p>
            <a:pPr fontAlgn="base"/>
            <a:r>
              <a:rPr lang="en-US" dirty="0"/>
              <a:t>The current HW17 engine configuration used for EVO1 and Titan is based on </a:t>
            </a:r>
            <a:r>
              <a:rPr lang="en-US" dirty="0" smtClean="0"/>
              <a:t>64MB, </a:t>
            </a:r>
            <a:r>
              <a:rPr lang="en-US" dirty="0"/>
              <a:t>and extending to 128MB </a:t>
            </a:r>
            <a:r>
              <a:rPr lang="en-US" dirty="0" smtClean="0"/>
              <a:t>or </a:t>
            </a:r>
            <a:r>
              <a:rPr lang="en-US" dirty="0"/>
              <a:t>256MB </a:t>
            </a:r>
            <a:r>
              <a:rPr lang="en-US" dirty="0" smtClean="0"/>
              <a:t>can </a:t>
            </a:r>
            <a:r>
              <a:rPr lang="en-US" dirty="0"/>
              <a:t>be done without any </a:t>
            </a:r>
            <a:r>
              <a:rPr lang="en-US" dirty="0" err="1"/>
              <a:t>hw</a:t>
            </a:r>
            <a:r>
              <a:rPr lang="en-US" dirty="0"/>
              <a:t> rework (just change the memory combo IC – engine reuse block is kept the same</a:t>
            </a:r>
            <a:r>
              <a:rPr lang="en-US" dirty="0" smtClean="0"/>
              <a:t>). </a:t>
            </a:r>
          </a:p>
          <a:p>
            <a:pPr fontAlgn="base"/>
            <a:endParaRPr lang="en-US" u="sng" dirty="0">
              <a:solidFill>
                <a:srgbClr val="646464"/>
              </a:solidFill>
              <a:latin typeface="Nokia Pure Text Light" pitchFamily="34" charset="0"/>
              <a:ea typeface="Nokia Pure Text Light" pitchFamily="34" charset="0"/>
            </a:endParaRPr>
          </a:p>
          <a:p>
            <a:pPr fontAlgn="base"/>
            <a:r>
              <a:rPr lang="en-US" dirty="0" smtClean="0">
                <a:solidFill>
                  <a:srgbClr val="646464"/>
                </a:solidFill>
                <a:latin typeface="Nokia Pure Text Light" pitchFamily="34" charset="0"/>
                <a:ea typeface="Nokia Pure Text Light" pitchFamily="34" charset="0"/>
              </a:rPr>
              <a:t>Note: The </a:t>
            </a:r>
            <a:r>
              <a:rPr lang="en-US" b="1" dirty="0">
                <a:solidFill>
                  <a:srgbClr val="646464"/>
                </a:solidFill>
                <a:latin typeface="Nokia Pure Text Light" pitchFamily="34" charset="0"/>
                <a:ea typeface="Nokia Pure Text Light" pitchFamily="34" charset="0"/>
              </a:rPr>
              <a:t>official</a:t>
            </a:r>
            <a:r>
              <a:rPr lang="en-US" dirty="0">
                <a:solidFill>
                  <a:srgbClr val="646464"/>
                </a:solidFill>
                <a:latin typeface="Nokia Pure Text Light" pitchFamily="34" charset="0"/>
                <a:ea typeface="Nokia Pure Text Light" pitchFamily="34" charset="0"/>
              </a:rPr>
              <a:t> strategy after EVO1 is to reduce the memory from 64/128MB to 32/64MB of RAM/Flash for cost reduction. </a:t>
            </a:r>
            <a:r>
              <a:rPr lang="en-US" dirty="0" smtClean="0">
                <a:solidFill>
                  <a:srgbClr val="646464"/>
                </a:solidFill>
                <a:latin typeface="Nokia Pure Text Light" pitchFamily="34" charset="0"/>
                <a:ea typeface="Nokia Pure Text Light" pitchFamily="34" charset="0"/>
              </a:rPr>
              <a:t>There is, at this point of  time, no consideration for extending the memory on any product. </a:t>
            </a:r>
            <a:endParaRPr lang="en-US" dirty="0"/>
          </a:p>
        </p:txBody>
      </p:sp>
      <p:sp>
        <p:nvSpPr>
          <p:cNvPr id="6" name="Rectangle 5"/>
          <p:cNvSpPr/>
          <p:nvPr/>
        </p:nvSpPr>
        <p:spPr>
          <a:xfrm>
            <a:off x="5724128" y="1052737"/>
            <a:ext cx="3096344" cy="5324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0000"/>
                </a:solidFill>
                <a:latin typeface="Nokia Pure Text Light" pitchFamily="34" charset="0"/>
                <a:ea typeface="Nokia Pure Text Light" pitchFamily="34" charset="0"/>
              </a:rPr>
              <a:t>Draft &amp; Early Conclusions:</a:t>
            </a:r>
          </a:p>
          <a:p>
            <a:pPr algn="ctr"/>
            <a:endParaRPr lang="en-US" dirty="0">
              <a:solidFill>
                <a:srgbClr val="000000"/>
              </a:solidFill>
              <a:latin typeface="Nokia Pure Text Light" pitchFamily="34" charset="0"/>
              <a:ea typeface="Nokia Pure Text Light" pitchFamily="34" charset="0"/>
            </a:endParaRPr>
          </a:p>
          <a:p>
            <a:pPr algn="ctr"/>
            <a:r>
              <a:rPr lang="en-US" dirty="0" smtClean="0">
                <a:solidFill>
                  <a:srgbClr val="000000"/>
                </a:solidFill>
                <a:latin typeface="Nokia Pure Text Light" pitchFamily="34" charset="0"/>
                <a:ea typeface="Nokia Pure Text Light" pitchFamily="34" charset="0"/>
              </a:rPr>
              <a:t>The cost of providing a </a:t>
            </a:r>
            <a:r>
              <a:rPr lang="en-US" b="1" dirty="0" smtClean="0">
                <a:solidFill>
                  <a:srgbClr val="000000"/>
                </a:solidFill>
                <a:latin typeface="Nokia Pure Text Light" pitchFamily="34" charset="0"/>
                <a:ea typeface="Nokia Pure Text Light" pitchFamily="34" charset="0"/>
              </a:rPr>
              <a:t>Level 1</a:t>
            </a:r>
            <a:r>
              <a:rPr lang="en-US" dirty="0" smtClean="0">
                <a:solidFill>
                  <a:srgbClr val="000000"/>
                </a:solidFill>
                <a:latin typeface="Nokia Pure Text Light" pitchFamily="34" charset="0"/>
                <a:ea typeface="Nokia Pure Text Light" pitchFamily="34" charset="0"/>
              </a:rPr>
              <a:t> Basic (but better than existing Proxy Browser) Web App experience should be </a:t>
            </a:r>
            <a:r>
              <a:rPr lang="en-US" b="1" dirty="0" smtClean="0">
                <a:solidFill>
                  <a:srgbClr val="000000"/>
                </a:solidFill>
                <a:latin typeface="Nokia Pure Text Light" pitchFamily="34" charset="0"/>
                <a:ea typeface="Nokia Pure Text Light" pitchFamily="34" charset="0"/>
              </a:rPr>
              <a:t>$0.25</a:t>
            </a:r>
            <a:r>
              <a:rPr lang="en-US" dirty="0" smtClean="0">
                <a:solidFill>
                  <a:srgbClr val="000000"/>
                </a:solidFill>
                <a:latin typeface="Nokia Pure Text Light" pitchFamily="34" charset="0"/>
                <a:ea typeface="Nokia Pure Text Light" pitchFamily="34" charset="0"/>
              </a:rPr>
              <a:t>. </a:t>
            </a:r>
          </a:p>
          <a:p>
            <a:pPr algn="ctr"/>
            <a:endParaRPr lang="en-US" dirty="0">
              <a:solidFill>
                <a:srgbClr val="000000"/>
              </a:solidFill>
              <a:latin typeface="Nokia Pure Text Light" pitchFamily="34" charset="0"/>
              <a:ea typeface="Nokia Pure Text Light" pitchFamily="34" charset="0"/>
            </a:endParaRPr>
          </a:p>
          <a:p>
            <a:pPr algn="ctr"/>
            <a:r>
              <a:rPr lang="en-US" dirty="0" smtClean="0">
                <a:solidFill>
                  <a:srgbClr val="000000"/>
                </a:solidFill>
                <a:latin typeface="Nokia Pure Text Light" pitchFamily="34" charset="0"/>
                <a:ea typeface="Nokia Pure Text Light" pitchFamily="34" charset="0"/>
              </a:rPr>
              <a:t>The cost of providing on Richer Web App experience (</a:t>
            </a:r>
            <a:r>
              <a:rPr lang="en-US" b="1" dirty="0" smtClean="0">
                <a:solidFill>
                  <a:srgbClr val="000000"/>
                </a:solidFill>
                <a:latin typeface="Nokia Pure Text Light" pitchFamily="34" charset="0"/>
                <a:ea typeface="Nokia Pure Text Light" pitchFamily="34" charset="0"/>
              </a:rPr>
              <a:t>Level 2</a:t>
            </a:r>
            <a:r>
              <a:rPr lang="en-US" dirty="0" smtClean="0">
                <a:solidFill>
                  <a:srgbClr val="000000"/>
                </a:solidFill>
                <a:latin typeface="Nokia Pure Text Light" pitchFamily="34" charset="0"/>
                <a:ea typeface="Nokia Pure Text Light" pitchFamily="34" charset="0"/>
              </a:rPr>
              <a:t>) should be </a:t>
            </a:r>
            <a:r>
              <a:rPr lang="en-US" b="1" dirty="0" smtClean="0">
                <a:solidFill>
                  <a:srgbClr val="000000"/>
                </a:solidFill>
                <a:latin typeface="Nokia Pure Text Light" pitchFamily="34" charset="0"/>
                <a:ea typeface="Nokia Pure Text Light" pitchFamily="34" charset="0"/>
              </a:rPr>
              <a:t>$0.6</a:t>
            </a:r>
            <a:r>
              <a:rPr lang="en-US" dirty="0" smtClean="0">
                <a:solidFill>
                  <a:srgbClr val="000000"/>
                </a:solidFill>
                <a:latin typeface="Nokia Pure Text Light" pitchFamily="34" charset="0"/>
                <a:ea typeface="Nokia Pure Text Light" pitchFamily="34" charset="0"/>
              </a:rPr>
              <a:t>. </a:t>
            </a:r>
          </a:p>
          <a:p>
            <a:pPr algn="ctr"/>
            <a:endParaRPr lang="en-US" dirty="0" smtClean="0">
              <a:solidFill>
                <a:srgbClr val="000000"/>
              </a:solidFill>
              <a:latin typeface="Nokia Pure Text Light" pitchFamily="34" charset="0"/>
              <a:ea typeface="Nokia Pure Text Light" pitchFamily="34" charset="0"/>
            </a:endParaRPr>
          </a:p>
          <a:p>
            <a:pPr algn="ctr"/>
            <a:r>
              <a:rPr lang="en-US" dirty="0">
                <a:solidFill>
                  <a:srgbClr val="000000"/>
                </a:solidFill>
                <a:latin typeface="Nokia Pure Text Light" pitchFamily="34" charset="0"/>
                <a:ea typeface="Nokia Pure Text Light" pitchFamily="34" charset="0"/>
              </a:rPr>
              <a:t>T</a:t>
            </a:r>
            <a:r>
              <a:rPr lang="en-US" dirty="0" smtClean="0">
                <a:solidFill>
                  <a:srgbClr val="000000"/>
                </a:solidFill>
                <a:latin typeface="Nokia Pure Text Light" pitchFamily="34" charset="0"/>
                <a:ea typeface="Nokia Pure Text Light" pitchFamily="34" charset="0"/>
              </a:rPr>
              <a:t>he best way to verify this conclusion is to prototype, (spending 3 months to do a quick port of </a:t>
            </a:r>
            <a:r>
              <a:rPr lang="en-US" dirty="0" err="1" smtClean="0">
                <a:solidFill>
                  <a:srgbClr val="000000"/>
                </a:solidFill>
                <a:latin typeface="Nokia Pure Text Light" pitchFamily="34" charset="0"/>
                <a:ea typeface="Nokia Pure Text Light" pitchFamily="34" charset="0"/>
              </a:rPr>
              <a:t>WebKit</a:t>
            </a:r>
            <a:r>
              <a:rPr lang="en-US" dirty="0" smtClean="0">
                <a:solidFill>
                  <a:srgbClr val="000000"/>
                </a:solidFill>
                <a:latin typeface="Nokia Pure Text Light" pitchFamily="34" charset="0"/>
                <a:ea typeface="Nokia Pure Text Light" pitchFamily="34" charset="0"/>
              </a:rPr>
              <a:t> to EVO), and see the result on the real hardware.</a:t>
            </a:r>
            <a:endParaRPr lang="en-US" dirty="0">
              <a:solidFill>
                <a:srgbClr val="000000"/>
              </a:solidFill>
              <a:latin typeface="Nokia Pure Text Light" pitchFamily="34" charset="0"/>
              <a:ea typeface="Nokia Pure Text Light" pitchFamily="34" charset="0"/>
            </a:endParaRPr>
          </a:p>
        </p:txBody>
      </p:sp>
      <p:sp>
        <p:nvSpPr>
          <p:cNvPr id="7" name="AutoShape 2" descr="data:image/jpeg;base64,/9j/4AAQSkZJRgABAQAAAQABAAD/2wBDAAkGBwgHBgkIBwgKCgkLDRYPDQwMDRsUFRAWIB0iIiAdHx8kKDQsJCYxJx8fLT0tMTU3Ojo6Iys/RD84QzQ5Ojf/2wBDAQoKCg0MDRoPDxo3JR8lNzc3Nzc3Nzc3Nzc3Nzc3Nzc3Nzc3Nzc3Nzc3Nzc3Nzc3Nzc3Nzc3Nzc3Nzc3Nzc3Nzf/wAARCABzAOEDASIAAhEBAxEB/8QAHAABAAICAwEAAAAAAAAAAAAAAAUGAgcBAwQI/8QAQBAAAgEDAwIDBQYEAwYHAAAAAQIDAAQRBRIhBjETQVEiMmFxgQcUkaGxwSNSYtFCcvAVFiSS4fEzU3OCorLC/8QAGAEBAAMBAAAAAAAAAAAAAAAAAAECAwT/xAAuEQACAgEDAQUHBQEAAAAAAAAAAQIRAwQhMRITIjJhcRRRgZGh0eEFJEFSwfD/2gAMAwEAAhEDEQA/AN40pSgFKUoBSlKAUpSgFKUoBSlKAUpSgFKVxmgOaVxmuGdV95gPrQGVKjNR6g0fS4y+o6pZWyj/AM2dVz9M5qn6v9sHTViSlit1qUg7fd49qf8AM2AR8s0BsOuMitEax9sut3QZNJsbawTPEkmZnwfgcAH8RVK1bqbXtZUpqmr3dwjd0L7FI9Cq4BHwxUA+jtZ6z6c0UsNR1i1jcAnw1fe//KuTVe0n7V9D1XXYNLtbe7RJiVS5nVURm8gBknn4gV8+IgHsooA9AOBWcCSNMnhPskVgyuDjaRyD9MUaIs+vY3DrlTWdVD7POoW17p+1u5sCdgUlA8mBwfx7/WrdmidolnNKUqQKUpQClKUApVG6/wCvZek7yC1h0xLt5ojIGe48MLzjHunNU6b7YtYfIi0uxi9Nzs5/aosG6qVoSf7Vep5M7ZLOID+W3PH4mo24+0Hqi4JB1t09REqL+2RUg+jaxd0QZdlX5nFfL911FrF0cz67qbeoF7KB+AOK88dxe3syW6S3l1I5wqF3kJ/H9agiz6duNV0+2Gbi+tYgPN5lH6moqbrjpaFira/YEjuEmDkfQZr5/s9Dvb2aSOOGJZYyQ4eZMqQcY4PqcA9ifOvPf2s1jctbSvDJIg9vwnLBT/Kcgcjz/U0Bvq4+0vpWDtqDS/8ApwOf2qNuPtd0CPPg299N/ljC/qRWkQrbQcgE9h61jkA/xJFHwoLNuXX2zRBT9z0KVz5eNdBP0VqjpPtk1Rx/C0ayj/zXDPj/AOIrV5kVecs35VgZXJyuB+dKFmwrj7Vup5c+F9yhX+mAn8yaibv7Reqpj7euSRf0wRRj/wDP71UGLH3ifxrEjHx/OlAnrnq/XrgES6vfv87gqPwFRdxqV/cjE95cOP6pWb9TXRHEzgkcADJzWUMO98O2FHJIHYedTRB5wihiwUBj3OOTWRyCO+fKu6SMTECJGXcxJIb3V+vpg1kw+8XB2DAJAUfygCgOloyERyffzgDyGcZ/16VOaF0freu2vi6dYnw2YbbmdvDiC4ySCeWzx2BqX+zPSNO13qKY6oqS29pCHit35Wbkgbh5gDkjzJHpU7qPVU+o9ZyaJq9sLTTAJYraGUtGpZVYq7AEB1PocgcedRZJWrrpnRdG3Jq/V1qJT7JisbRp2HqMhu/lXhv9MsINPlutMl1aeJQFM09gI4+Tj3t/mSBnBqb6fvunN2mS2ViJ5lttkkMFq9wwkOCykFdoGdwyO4c9hXi17qW9iil0uW0KIYTCTPLvYoVC5wOFzsVu/BHxomB0F1XedPTTW0AR0uSGQS5wj+ox6jH4VvvpzWY9Z02C6ThnX2l/lYcEfjXysGZcMCQynII9RW3/ALK9deSfwPaMc43HAOEccH5A/tUPus55znDNH+r2+JuKlYRNvQGs6sdIpSlAKViZEDKpPtNnaPXFeHXruSw0i7u4ceJDEzrkcZFCJNRTbNS/bWqv1LpxdWkVLfLRB9u8b+2RyM4xkcjNRFlpPTWuW4t7Hx7K8XJ2NIS/J+JO9R5Yww/qJwPP1dq1xrd+Lq9YFlj2oAAMLnzx86rrkAcj2fXOMVWrVlMeSM4qUeGXSF7DSJFi1rSrG3y38O+ghBhcrxk5yYyPiCPUE8CX1Kx0u+tPBubWERBWeN0ATYMgllYdh2ycsv8ANjhapNn1dJCrxagfvULLtJHLkeQIyFYdxzyPIjOajV6he1mkbSITaxOQfBkbcoYdmGMFT6YPHkfOq9LNLRMX3S11byn7pIk8HJ3uQhRfVvLAH+IHHrjIFTFpBpvTtq7TXKeMR/FkcAM3s+6FzkDnOPZJ7lscGjXet6nebhPdttYg7VUAAjscjn1+eec1HqoX3VAHwFWpsbFkvNS03T1lh6cVojKCr3Ks25VxjbGSFIH9WAT8sVCCbYoWJFUAYFY29vc3JAtbaabLKuY4yVBY4UE9hkkAZIrGeCeC4e3mQJIjFXBYNg/MEj8KlKiGJJXckuxOawzjvXcYQIELMSznIAOML/1P6GuxFEMZccO+VUjuPU/t9akg8y7mOFDE1m0TrIUJBIOPZ55rvT+HGZM4I9lf83/SkQEYMmB7PIH9XkP3oDrkiRGVCTlR7ZP83mPpwK7JP4arAo7+03zx+w/WkIABkcZUcnPmfIfU/vXEK+I5aQnHLOf1oDmTCRrGvBbDn5eX9/wrhhshAHeT/wCoP7n9Kw8TxJCzkBmPOPL/ALUmfdI8iKxGcKuey/6/U0BnkJbnA9qT2R8vP8e341xkRwMQfacFRj0/xH9vrXU8glxhsFVCgDjFdZLryw3Y8wMH8KA7redoAZreaSOUcRyQyFCpz33DkVMf779SpF4UmqSSKRgPJFGx/HbVeyj+0OH9R3FcEsvGN3xFCSTvOoNav1/4nWbuRD/gWTw0PzCYB+tRYfbwwxk5JHrQ7HY7SVPmQaxDMvBAYfCgO0qpTcG59MfnVh6K6hu9CvJktvDIuABtlBIDDseCKraqGGUO0n6V7rDTry6kjEcbZZsRnGBuHPnVZbozy04tXTPpzpjWItW0q3uE4LL7a/yt5j8amRWteiOp1kmt7Ge12DYFMyn2S3kCMcZ5+tbIjYMgINIO0RgyRyQTTszpSlWNjy6fc/fLdJioXJIwrbhwSMg+Yqq/azr0ug9Ku8dn94W7f7s7FyBFuU4Y8HjjHlyRVzAA7Cq39o2lnWOjdTtI0DzeCZIgxwN6+0vJ+IqGQ0mqZ823WpXFy+5sJgYAUdq8jOz8uxPzqV6c0aDWsCfV7bTm8RQqTL7TqcZIJIXPPAJyTx8asbdEyabemdLMazbBTus7jMUyZwclV94qDkkeyMgc1ZRKwgoxUYrZFHRDK4jRWeQ9kQFmPl2HPfispo5YJXhnhkilQ7XSVSjKfQqeQfnW0+n73S5EFrpSRWlwQu60eJYiu0DBcEBJQuS5JCknaASakNQ0uy1SIxXtrHMsRAR5t26EHkL/ADp7OHbkglgM4qell6NMjcT6VZNA0OS40m61AxxvI4aG0+8qPDJ/xuC6lGI4AAIbOcVI3vQbrdRixvv4MrABLlP4ygjORtGH9kFiABtGO5qxxNHCjR2kSQpsWNFBUIowSiuxG0nbmVllRT7SjdRRCRVbK91DRtInlv5pYZgxitLSRBHKsuMb2Gd4VVJwrKVJYHvjFdgj3MASF83bHYDua9/UmrHVdQHhMTaWy7IVPAPPtNt3MF3HnAOO2Kj3dVt1VWG5yS2B7qg8D64z9BUMhmXM8+QCNzADn3RjA/KjMJJPY90YRP8AXx711xzLtdVB5XGTwQPOsWdozvDDC88nGPrUEHfKy+KEU8R8c+Z8yP8AXlSZsIqoMge03xY9/wAuK7rHTL3UogbazlkjJxvICr9GYgH6Gpe06RuzJcm8vYYYLfYHZB4xLsM7BgjBAwTntkd6mgV0Tb02A453EEYOf9Z/GkaTTSFLaN7gjukalmH0FWN16UspkVs30kSs5AnEiynGFQ7QAOSWJ+AHnXnh6svrMWZsoYYxbQPHtACAyN3kwgA4HCrjjvkmoBAMQxKuCGBxtIwwoAy+6Qw9D3/GuNytkSEs/OS3cn1rjlMY5HlnvQWZFkkOGUgj14P0rH2lPskkejd67vAmkXmFgP6xjFem10ueU+wWOD2VC2D86i0ZSzwj/JHZV+HBB9cYoscpbEY357EDtVkj0q0EW8BPGChRDON7O3GWAXsOfyqXh6bmlYiGGXYrbkaYCNSOMDHJPx+fb1pLJGPLoy9olLbHG/qVK20mS6dVZ44QeC8jdj9K9troivFIZZDGYvf8ciNT3wB6nir3bdPN47S3FxGm5NpS2i2nHpuJJ/Kpi06dg3hxZ+Iy9pJ8sT+Pn9K5/alJ1BN+hp7PqZeN9K/73GvbPQxKYvAjlcsASIYyRjzG88A+h/7GwWuhag9rBG7RW0UZ3qHId1bnPI9c1frfRJmADHA9FXGKlLXp9FILJz6kZ/WlZ5+ReOkww3k2/Tb8/U13a6MyzzAWM9xco4ktb1JyiI3f2l7HnPka2vo7ytbp42N+0bsds0h0uJMZA4+Fe2KFYvdAFdEIdPLsY8McbfTwdlKUrQ1PPZXSXkAnjVgjE7dwwSPlUN15dxW3Td3G74luI2jhXBJdsZxx8AT9KsAAHYVWftGsPv3Sl2B78A8Zf/b3/LNVlxsZ5b7N0fOF6vh3kgAHJDjHlnnj/XlUvo3VeoaYQrkXkAwFiuWZvDwc+wc5TJ5OMbsDNR+rxkGOT1yp/X9zUcSatFtIpgydeOMjY5venerNsUsXhXzuGHilUuXYdsS4KuTtGd2dqj3hWN7LrfTsZYTJq2mwgMy3LmOWJS2Ad2c4Zh3G/cBzgVVOktIOsaoqyjdZ2+JLn4rnCryCMs2FAPcZq09RY1TVP9jSbodL09Tdas8aMAmFyBgKcYACjbxyfPtdcG1kvFcJqWnJO9vI6XcYcxzqheVWPbGSrFyAODkLXku5U3XZ3MyBTHJNHMyuwZsN/EXMkW+TCASKVCxdxXrmlXaviNHHGzk5BQozAHdzjwpQi4UDKNkHzqjjrC4TUHmWKM2okBg2B1lhQAKuxi+4YXdhC23cxOKtdCzHVumJrZxHp4lnJQuLcj29oKgsjAlZFBZVGxmY+lQKw3AuharGzXBlEIhIw/iE4C48jnHetgWWp22q4j06RNzEMYJUUMrjAQtHkB1QbnZlwd23Ga6ryK1v7eNmjRrdQI7eV5drR5H8NfGxlTtBkZX2kllG7tVGgR/UWjaToDWdpdWV1c3eAs8xufDhdzjcQAC+FzjA25HmTUZqOqQWdxDD00sSwQxqv354B94lbHtPucErk+QwR61GanBYW9wTZ3q3JLMrZUiRccDc2NrE8n2SRisbSzvLreLaGR9i7iTxgAdyah7FJTjHlk3ddY6lPa29pA0dtHbxhB7Jck+bEOSCxOSSRnmoKaWWYSGaQzK77m39ifX0zXv/ANiT/dkuZiFgY8MqnAPPGcY8q88OneI3vFsngE5P4VHVZhLVY06R5Awm2qEZyTgBVLHPfAxXb90uQcFADnbtZgWHbHA586tdj03qc9qsEduY4Q5bMmE5x5+dTNn0bFGFF3ebCD7sIwc/MjP5VhPVYo8vcvF58ngh8WUGCyk3H72jAr3Q+yR+9Tml2MksMkdlpyzMx5dY8kAeW48VsKy6ds0O+GwaV2OfFuDuOfmf7VP2+j3EmNx2DyCDt8v+1Zdtkn4IfPYPQ9W+XJ8EUHTen9RAeS5aKDxE2uWbxCVwRjHYd/I1K2nTdsMqz3F0CQQg4Rflj+9Xu26fTguhY+RbnFSsOlxJg4FOxyy8cvkbQwafHtGN+r/zgpdlopjBFvawwZ7kICfy/vUtb6CzYMpZj+FWqO3jTstdoAHYVpHS4o7tWbdrKulbLyIW20SKMe6B8h3qQisYU/wivXSuhKuClswWNF7KKyxXNKEClKUApSlAK6bqJZoJI5BlXQqR8DXdXBowfPHWvSV3oFr/AMVPBKkjExrHncNozzn4E9qo42kZA8uwGc1tz7TdDvh1DPfwWs09q8YkkkUZWPAw2fTgZ+ta20STTrDVmuNTkYraZeGFUc+NKM7BlSCoyAc58qrD3HJp+65QqqLlbv8A7pdMbyoEhAeZwcrNcMMIgYB0YIu4kMFOdtYdO6ZNYaXFuiVtSuJFuZFdMYlYExqwAWSMDiQlCwGOxFVjXtfbV9Ttrq1tGeG39pUvERjI5OSZMe+M47knjvWEt71BqsckrXtx4SMzkW3sBC3vY24OOe2SMfCr9SNpZYR5ZNdX6gtlaPBAx+8agoDyZG57cMcbmU4cuxLHcobDc1SFyxwgLH4DNWFtBggdfAEbuyKxWZgxcnOWwv0qasenPHMBt7C6ZB/4ry/w0Jx5efHfPyrOeRR3bMu3cm4wVsptvZXFxNHGNiFiMbz+fH41Ltos93czz30891OHWN7ieUgtkcbi3tEcevl8Kulv0wIZEluLqG1ZDgLAPaUf5mJ5xUvZ6DZhiYrGW5du8lyxbPx9r+1cz1cXtC36F1g1M/F3fX8Gv9K0QSFkSNnmxkRwxE7eR7xI+fbPl9LFa9LXbAmQR26Y5LnJwfgP71fLfS7yQAZWJO22Nf7/ANqkrbpxGIMoZyPOQ5/LtUfuMm6XSiH+n6dyTyNyflsvua+PTcQhX7lK81yjLtAAEeAfPHwJqa0bpq6sZ53i8ErKFPKnII7/ALeflWwrbSreEDKAn8h9K9ixoowqgD0ArVae4uM3ZrHFjhNSgqoqEGgySHMru3w90flUraaHFD2RRn0HepzA9KYrSGKEPCjWU5S5Z5IrCKPy5r0rEi9hWdK0KnGK5pSgFKUoBSlKAUpSgFKUoBSlKAVwa5rigKj9pM15b6EJLOXw0aTw5yFBJRgRwT25xWobPTdPnUqkDffDMCvgqWdkxzxwODznzrfev6f/ALT0m5tBt3Oh2FhkBhyPzqlf7s3819b3N5cqJLdSqLBHhcHv3rKfUn3Thy6ecs6lbr6FKs+mZ5E8SSyigcuSXuJS7FT6gY8vX1qTtOmrREaJ7iedWOTFCSq5+IHw9TV7tunVY5l3yf5zn8u1S9to8UagBQAPIDArDss8/HKvQ7lhwRd1b8/stilWOjGLiysIoOMbnxn8uT+NS0GgzynM0rtnyUbR/erbFZwp2UV3qir2Aq8dJiTtq35miyySqOy8iAs+n4oeRGAfXGTUnFp0SeQ/CvdSuhJLgo23ydSRIvurj6V2CuaVJApSlAKUpQClKUApSlAKUpQClKUApSlAKUpQClKUArg0pQA9q69i5ztGaUoDsAAFPOlKA5pSlAKUpQClKUApSlAKUpQClKUApSlAKUpQClKUApSlAKUpQClKU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AAAQABAAD/2wCEAAkGBhQSEBUQEBMSEBAVGBgUFxcXGBUVFRYWFBgVFBkXFxkXGyYfGhkjGRcVIC8hJScpLCwsFR4yNTAqNSYrLCoBCQoKDgwOGg8PGiskHyQpKSwsKS0qKSwsLCwsLCwsLCwpLCwpLCwsKSkpKSwpKSksKSwpLCwsKSwsLCkpLCwpLP/AABEIAOAA4QMBIgACEQEDEQH/xAAcAAEAAgMBAQEAAAAAAAAAAAAABQYBBAcDAgj/xAA8EAABAwMBBAcFBwMEAwAAAAABAAIDBBEhMQUSQVEGBxMiYXGBMkJSkaEUI2KxwdHwM0NyJFOS4YKi0v/EABkBAQADAQEAAAAAAAAAAAAAAAACAwQBBf/EACkRAQACAgIBAwMDBQAAAAAAAAABAgMREiExBEFREzJhM0KBFCIjceH/2gAMAwEAAhEDEQA/AO4oiICIiAiIgIiICIiAiIgIiICIiAiIgIiICIiAiIgIiICIiAiIgIiICIiAiIgIiICIiAiIgIiICIiAiIgIiICIiAiIgIiICIiAiIgIiICIiAiIgIiICIiAiIgIiICIiAiIgIiICIiAiIgIiICIiAiIgIiICIiAiIgIiICIiAiIgIiICIiAiIgIsXUbtTpHBTj76RrXfCMvPk0ZXDaTui51trrNdcspYxcGxMmoOvs6DjYk2NlO9Eum0dWOzfaOoGC3g62pb+y5FolHlG9LQixdZUkhERAREQEREBERAREQEREBERAREQEREBEWLoMoo7ae3oKcXmkaw/Dq4+TRlU3a/Whq2mjtw3n/AKNH6lRm0QhN4jyv8swaC5xDWjUk2A8yVWdrdYVPF3YyZ3/hwz1cf0uuabS25NObyyOd4E4Hk0YCjppw1pc42aBkngoTf4UWze0LPtbp/UTkta4Qt+FhsbeLtfyVXqO8S4nPE3/O6h6rpCMiIHW9zoSBa9vJRVTWvf7ZNuWg+S5xmfLsYr2ne1lp69rjYbjnNuASN4DGhAIu3F/MDTVbcYcN+Yb0cje8DfV12nGLuuHbwIt42VJjkINxgqd2dXB/4ZAMaanz1aTrdctXj21TXcal3foLtuWpg3pm5bYB/wAX/YVlXEtkdOp6ZpZBZzG3Ja9t2jIBLCDlpcTx4ceNq6J9Z4mk7KrDYyT3XDDR4G/5qdbdKotFepdERfLXL6ViwREQEREBERAREQEREBERARYWltLbUMAvNI1ngT3j5NGSjkzpvL4fIALkgAak4AXPttdawF200dz8T/8A5H6lULa3SioqT99I5w5Xs0eQGFCbwrnLHs6xtbrCpobtY7t3jgy1vVxx8rql7W6wqmbDCIWcma+rjn5WVHBOvLj4rLpzrc+irm0yqva0t+oncSSTvZOSTdw4HPHW4PJaM+2Y2DXePJuvryVcqNrve9zHuIsSLDAtfB8QsNhuNcqXD5Trh5dykpOkTt4ENAaOGpPqpQyNniIGhFjzHmqq9ttV60VaY3XbpxHAhSmsezt8ETH9vlr1ELqd+4/LDhrv0K92zk4wfNT0kUdTHpfz1BVYq6R1O7cfcs913LwK5E+yWPJ+23lsGL58v2Xw15BuMEL6+0Y8ea83Pupw0LDs/aW+0AOLJRexABtcEXbcHW5uPFSLGgOIt3rA8LWcNRb5W4fNU1tQ1hBc4ttxGvhZWbY20u1i33C2SLnG9b3rKq1dMufqPl0PoR09MbxSzlz4/ddklluB5t/JdRjkDgCCCDkEZBX5yngLjeL2z3bh+5rYZNxYc88Mq69FelstA5tPWFroznuPZL2d+IcwkcNEraYnvw5jvHGHW0XjTVLZGB7HBzXC4I0IXsrl4iIgIiICIsXQZS60tobXigG9NI2MeJyfIalUzbPWoxoIpoy/8T7gejRn52XJmIQtetfMr86QAXOAFXNr9PaaHAd2z+TMj1dp8rrle1eldRUn717i34dG/wDEY+ajTJugucbDmTwUJv8ADPfPP7Vw2t1j1EvdjIgafh9vx7x9NLKqVcj35LiXHUm5J9Soiq2+xt+z75Ns2xgkjOvE6LVpzVVb+zgZJKfhjaTYeJGg8SVzUy59K99TKRdru7wJGtjchGi2vz/n8wtjaHVrX0kBq3xs3W5e1rw57W83NGCM5sTZR9PUB7d5vy5JNdLLU4tjC+XHOb2WeCxbh/PNcVIna2y9/vsw8afsVFQVF8EWcNR/OCtB5KK2rsve77MPH18D4KUStx5NdS8W6XGRxXjI22mi8IZzkZaRghexjIG8bAeJsptfl7UVa6N2831HAhWKRkdRHpcH5gqnCpLjuxtMjjjHNTewpZd4ySkm7d1rQPHj/OKhaI8s+aImOvKLqaR1O/dc1z4/dtr5LLYZZcACFnD4j/35q0zODyGEG5O6Bi9ybAZwCSRrovp9LuFvsuu6xa03fa/MjDteHHyUeZWbce0FSdHG6k7xOM3JubHu2yT6c1NGj3CwHutcbZsS0d0EloPL8uKmKXo/LOWuZH2Ia4HeJIcTrvXOScefjop6Do1DEO0nd2hGS55s0fXyGvlwWTL6vHTqZ3PxC+mC1/b+ZVqn2e6awhje4Xs5ziLYzngOKm6boP3DvyWcQQN0XAN8E31t6ccqXpdpST9yggdOBjtP6cDT4vIz6cvJTdH1eul720J3Sj/ZivHD5OPtv+ipr/UZp3WOML/p4qfd3Ks9Xu16iGq+yC00e9ZwaS9rRgb4cNBnj5HK66FrUGzY4GCOGNkTBwaA0fTUrZC9WkTEdssREeGURFJ1hC5eNYXCNxjAL7HdB0LrYBXFtt9JqmZzmzPcADYxjutHgWjX1uo2tpVfJwdN2v06poLjf7V491nez4nQKk7Y6y55bthtA3wy+3+R09AqcXLT2jtEQgEgknA9M5Kr5TLLOW951D0ral8khdKZX3BsWm5LuFy6+F5MrhG37143uWp+Sim109Q9sUIJc87rWs1cToLq89H+o2oks+tkbTt13G2kkPmfZafmuxT5aYxTNYi3/VZo9tMkfuWLeV+PgrA3q/q62O0bOybcEPk7rcelz6BdR2D1f0NEA6KEOkH9yT7yS/MXFgf8QF87W6ZsbvshcHytjfLuttJI5sZ3X9m0ODS5ubguuLHulTiiP0axO4VnYnU5R0wElfKJ3YwT2UN+Wt3ep9FcdqVMNDTFkDqSleQeybIWxxufoLgEEi+pVRoKkVMzpnMqaiKwNO8R9qZmubYubI49lAWvuN0hpBZknRb7erqSYD7bM2Rwa+AvDGukmhNjG+QuwJmjeHvt42vlTmI9l1ZtPlO9EttirhcX7wma4xzQv3bwv4ssGi7OIObgrk3WV0Fds+b7VTD/AEkhy0aROPun8B908NOV+jVO29mbJFi9omDGx2aTLUObHhjXG5OL2G8RbwAXOumnXE+rhkpYIRFBIC1znnekc2/ADDfr+q4lratwzBwuNPy1W9WbXpoGtY2MyyPadSWhvr8WeHIZyQKzQSuBJAJb71uXNbe0KFs7AQbO9prgqpjtTrhPfhtUtYJARoRqP1H7L13TbOf5j+eK2Nk9HIYmiSSRpLxfBL5LcbaAaHBGrbXFwV8EcOC5uNq71iO4QW09lEntIzZ4+oX1RdGC4h0zi/w4HT15j043Uw+Eg/PQ6c7/AEWzRUEj3N3ATflkevLguWvFY7kjnMcatSDZLWlrQ0ZNhndAJsBvHNhnWy2hTgOYI/vCTZzQC1pFh3d65Jvm/wC1wLNR9GC4ffEDwb3rjkT6jTw5i+82sp6W0UY3peEcYMkrtODfLw08reff1td6pHKW7F6a+t26Q8HReWbdMobCxpNmAAWGL2A8uPj6yzaGlpG70hYDe4L8uP8AiOPy+fvTFH0er6nLt3Z8PjaSoI8vZZ+fhpazbE6DUtMe0awyz/7sp7SS/ME4b6ALkYM+f9SdR8L4nFi8RuVSooayqt9lg7CI/wB6oBbcc2RjvO9cc9Tef2b1dQgiSrc+tlGfvP6TT+GId353VuAWVuw+kx4vEKr5rWfEcYaA1oDWjAAFgB4AL7siLUpEREBERBgrnHWT0Xt/rIhj+6B9H/v6LpC854Q9pY4BzXAgg6EHFlyY2hesWjT87PlAsAQefPx+ijtr0JkaW5NjdrraHhi/0XXeknV/s2GnfK5jonAHdeJHlxdbAsSQc8LLl9OQ+w390ZBNrm4BtYXGDhU6mrPavHUKrsrakkEzZYzuSxODh4OH6L9N9C+lbNoUrZ2Wa/2ZGfA8ajyOoPI+a/Oe3Nln+rGLuHtAZ3h58wtvoJ00fs6o7Vo34njdkZe283UEcnDgfFW1nbVW3OHbqairZJJ46yESske9gPbhtN9mcbWbEwb5k3fiGud4Be0fRClgo44a1zJoacu7OSXdjMbHE2ZvNIvg2Pxclz/b3XxK8btFCIfxy993o0d0et/Jc42tt2eqfv1M0kzuG8SQP8RoPQBSS07xUdZlHEzcomicNNvuwI4gfO2eeB6rmnTnp9Xy57YxUxw5kXct4lw7zvnbwVRoqzsQJC9tibFl+8RzsrPIGub3rbpHHxVczMSzZbWpaPhUGR3G8SA08ToVrOqQTuxgyeQsPVSh6NNL3e29oyBfAGb35cPqpHZ2ywLNaLkBzuDcD2jfkMc/zXea76kz4QdNsiWQXkJYwm1m4Nhb/v5KdpacMY1gFgBbXXxUhLT3s1pa5wBdi9uZ+Qzfx9B80NBIHRGpDYoZvYkuHR4NiCWk7rgdQci4OirtfUblTq+SdPBozcjQ6qU2fsCaXAaRb3jhvAYPly/ZWqDYNPTMLpCCAb70lrAj9f28Bf2pK2epO7QU7pGf70n3cA4YJF3+TRz8Ledb1V8k6xV3+W6npIrH+SWnQ9EIo+/Kd92SeDbnUnidRx8eLSvaHabSewoonVLxjdiHcbr7b8NA/nHu2Oh6t98h+0Jn1J17Jt44B5gHef6nOcK4UVCyFgjiYyNg0a0BoHoFKvorZJ3mn+Fv1q06pCi0fQOpn71bP2EZ/swHvWI0fKfrui2uVb9jdHKelbu08TI+ZAu93i5x7x9SpNF6OPDTHGqwz2yWv5lgBZRFagIiICIiAiIgIiICIiCK6SbCbV07oXYJy08nC9j5cD4FcE2pslkAkjk7UVTSQGgd0EHFzaxx43zhfpBUXrJ6H/aI/tMI+/jGQNXNH6j6jHAKrJTl7ub47nW3J6dh3AHY8+XBVrbGz+ydvj+m4/8AEn9CrOzvC4Ja4YNiBw4X/NeNQ1sgc0taWn3QSbG2SCRpglQi0xLNTrUwqL6ljdSXO5BGU0khNm9k36qaZsSNmC0Dnxda+CRq3UDhdSsmzuzbckNIIG7cF+tsWw23K548lZz+GibT/pAUvR4NO+/OPe+K3Dn4KyUtMXNLrgC5BcXYBFsNDTk94cR7S2dnUEkoAjiu4ts57u9jOhdgNsQLaZJsNRNbO6FNaAZnXdqQ0kDyJtfnnz+Eg5MvqcdPuntOmG1p6hXKGJzt5oY6cggN1LRqL28e7Y62uMXU/SdCnvdvzuDQ7Nm4dc24afp3hwKlztaGF3ZQt7SZ39uFu/IScZDdPG558mlSlJ0Yr6rMzm7PhPui0lQ4HmfZZqeep5rNGbNm/TjUNEYKU++dot7aWjAJ3GvtYE5kd5AC5PkOX4gd/oz0adUCZkkEkVBL3mtkAa9suLSRM1YPPnbICt2w+hdLSnfjj3puMsh7SUnnvO09LKcstGH0fCeVrTMyjfLExqsKrsnq4pYiHy71XI3DTMd5rQLABrPZAFhrc+KtLWWwMBZWVurWK9RCmZmfIiIpOCIiAiIgIiICIiAiIgIiICIiAsFZRByDrG6GNhl+0tDvsz3DtAywLSTc2vgXzbkfRU6sipu0tQMnY3ds7tX77nOJFiLez8/kv0RXUTJY3RSAOY8WI8P3XCtu7Fk2bWA2DmNO80u9l7DcWPjbBtoRdVXjUTMKZrqfxLNDsaadgDGNhhNg4EbocMEm5Gc5v872JU9R9EYIg50p7QanfwABnOh4Z8iOAvsUe0amrt9gpnOaf7033cQ8uLyDy5O4FTmz+rJryH7RmfVuGezH3cDf/EZdoNeWi87jnzfiHoRXFj7nuVfj252juxoIX1bxj7sARt/yee6NT/7cHYmaLq/qJ+9Xz9mw/wBinJHI2fKe8dBpy14q9UlEyJgjiY2Ng0a0BoHoF7WWjF6HHTue5RvntPUdI/ZHR+ClbuU0TIhx3Rk/5OOT6lSAWUW3WmcREXQREQEREBERAREQEREBERAREQEREBERAREQYWrW7Lim3e2jZLum7d5odY8xdbaIMNbbAwFlEQEREBERAREQEREBERAREQEREBERAREQEREBERAREQEREBERAREQEREBERAREQEREBERAREQEREBERAREQEREBERAREQEREBERAREQEREBERAREQEREBERAREQEREBERAREQEREBERB//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hMSERUUEhQWFBQWGBQYGRgXFBkdFRcYFBgWFhogFxcZGyYeFxojGRkaIC8gJCcpLCwsFh4xNTAqNSYrLCkBCQoKDgwOGg8PGiklHyUsLC8sLSwzLiwvLCwpLSo2LywpLCwsLCwsKSwsLSwsKSkpLCwsLCwsLCwsKSksLCwsLP/AABEIAMIBAwMBIgACEQEDEQH/xAAcAAEAAgMBAQEAAAAAAAAAAAAABQYDBAcBAgj/xABEEAACAQIDAwkECAQFAwUAAAABAgADEQQSIQUGMRMiMkFRYXGhsQdygZEjM0JSYpLB0RRDorIIgsLh8IPS8SRkc5Oz/8QAGgEBAAMBAQEAAAAAAAAAAAAAAAMEBQECBv/EADERAAIBAwMBBQcEAwEAAAAAAAABAgMEERIhMUEFE1GB8BQiMmFxkeEVM7HRQqHxI//aAAwDAQACEQMRAD8A7jERAEREAREQBERAEREAREQBERAEREAREQBERAEREAREQBERAEREAREQBERAEREAREQBERAEREAREQBERAEREAREQBERAEREAREQBERAEREAREQBERAEREAREQBERAEREAREQBERAEREAREQBERAEREAREQBERAERF4AieXnj1AOJA8TAPqJoVtu4dOlWTwDAn5CadXe7DjgXbwQ+rWE8OpFctEbqwXLRNxeVirvuv2aTH3mUel5qVN9Kp4LTX8zf9sjdxTXUjdzTXUuN4vKFU3qrt9u3uqo9QTNHEbdc9Kq3xqEeV5G7qPREUryC6HSXqgcSB4m0+KWMRjZXViOoMD6TlmLxxRlzjRtLkH9RLDurifphrobiFcPKWDyrtuSi44yXiIiWy+IiIAiIgCIiAIiIAiIgCJqYzalKlblaipfhmIBPgOJkXid98In8zN7qk/paeHOMeWRSrU4fFJLzJ+JT6/tJojoU3bxKqPUyOxHtPP2aaDxYt6ASN3FNdSvK/t4/wCR0GLzltf2j4huBUe6o/W80K++WIbjVb8xHpaRO7h0TIH2rR6ZZ2BmA4m01K21qK9Kqg/zC/ynHztSq+tye/jw+c0224Pvk+AP7SOV58iN9p+ETsFXevDr9u/gp9TYTQr7+URwBPiQPS85auLZujTqN/lt+8yLQrn+WB7zD9CJE7ub4In2hVl8KL/U9oN+gijxzH9pgxu9WKWxYGmDw+jtfwzXlHrYKuFLZ1FgTzRroL9Ym7tLaVSvQps7secgPONxcFfhqBOd9Jp5bPLuqjT1N5JjE7z1T0qj/mIHlYSKxG3VPEg+JB/eaOD2ZTLAZGcnQc5iSe4Dr7pObO2VRIayKCFJXRdSLac7U6X0GsjSnMji6lXqQ53gvovlf/ae0tquXRWVlDXAJFuEnKVDQm6qFIBB0OptoLa265G7w0sljcMadRdRwINx62nJQko5OShOEXLJixdaryhSnl0CnnX+0P8AnVPVwddulWVfdX/xPvGL9Mp+/TIHijXHk0m3pIFawUc2ky/SFm10YC2l+sg8J6hDXuSQhrbbZEPu6cqtUqOwa9tR1aHQk2mxgdkUkZWCFspDa6jQg6jhxk2UQ0QLgHKWUFhoQRmNwL5jwCHxmB9oKFsxb6sqecANDcdWqjiQZP3MU0TdzCLyS29OGpVqAqrbW47L6Ei/4gR4yC3erFXplrXBF7Xtx79eEgq9e+JVgbo9PQg3W6EjT4Wls3Z2OKzG5IVeziZyU3UkkhKo61TEVvkvk9ngE9mmbQiIgCIkNj98sFRJWriqKsNCvKAsPFRqIBMxKLjvbPsynwqvU9ymdbdhfLIHF/4hMMPqsPVf3mVf7Q0A6xE4djP8QGIP1WGpr77Fj6r6SGxPtj2nUvlqU6Y/Ci3t3XBPnGDmUfom8x18UiC7sqjtZgPWfmLF74bQq/WYyoQepXYD5A28pBYuq7XzVHbvJ1+dp3Ayjs2+e2KFauRSrJVKMQ+Rw2VWsw1Gnb4T729u7RpCnyZuWuDmqIT1EGynTr8pyXcnStUT7yg69x/3lyo1Gzr2D9pl1Wozkmj5m6cIXE1KOc4MGKqlWICCwJFy3HKbHTxmEO54ED4X9Zm2hT+nqDta48GGb9ZI1cCtKlUDBBVp1FBPKgkq63FkAIYA/aB7pWhDXllN025PCWEaT7IqKqs5YK4up0AIuR1X7Jlw+yEJ5wY6dpMsWOoUv4YAHUU1dEZkDqrEMTzdKuYsbLe6gazFhdqhxbM+tAI1soUMh5vAc5bDr1uZO6EYstqhGMsN+BF7Mw4DVaQ0F2AHcw/3mPZtI1MoDInNNyxyi6gnj2m2njMtN8uKB4Zgp+V1/wBIkfX20MFUJvldXqZObfTrNuHA9fbIYJOeCLTqenfn8kwuH51ICot6gB51wqm5uHLC2nXxGsl9qhRWV2FlqMDkuAwBIHEDKA3EEX01MoJ30YmnZaj8keYMug52brv1z3F74YuqpBpixYvZ30BbjlAtbw7pdjT2eEX6VGppeIv5ZOgYmgoQ2C3DuptUzErpbqtlGouOJkHhEZ8BUU2PJXtY85eTcMSRbUEkgG/bK5h9t4skFmphFsxQLfMo4i54adctexEDVcTTCMxcNqq5gFdWOotpdmFj4yKpFqSTXIr05KUU1jOV/oxU9riiqA5tKi1FAfKvRs3DUMRpmv2zLs/fHD0Q+eoBmYFUzBwCCellBJIB0Omus5ztBzUxbh+taRAGmmWx4W6xLHupueMXVKLlTKpYsylrWIFuPEk+Us0qcmk8lm3tpYU9XTwJjGe0XChqnJl2D8QFueN+k1ideuatTeoYzlAUqK2QuGcDnZCpNu8C0+949z6mBI4MjcHC2F+sEdR+PD4zQwQuyafat8Kish87Tlaj7jJa1uu7byTONrHkaVQdJcwHiyG1/iolQwu8uLrqCtVaYIvzU1F+8/vLIj5sE3ahB/KwJ8rynbFIV3p/dZx8AzW9ZXtIp5yVrGMZbSXREkcNXqEBsRWcnqViL/AEnhMbbEQGzhmI452a47fDrnVNzMWP4VVp06mbM6FkFNefU1U8o5vmCaaX8OEq3tBQjF5yoHKU0YWcODbmXzAAE83qvNLQktjVUYrhGpQYLSoldArsoHc4B+VwfnLtuztzkrG11IsR1/CUSi98K/4SjfJrH+7ykpsfEXUjsmVUWiq2jEqvubrbqdjwWMWqoZeB7eM2JAboVr0SOw3+Y/2k/NKnLVFM26UtcFIRESQkPDPy57RqGXH1VOpDOPk7kf0kT9STgntK2EtTaxRiVFS5uAL3NMsLX6iUI+M8ykorUzqi5PCOZr4D5T3NL/hdxsOOlmftuxA/pIkpR3YwqWtSU27rjXtveZ0u1aK4TZdj2bVfLRy0a8NZt4fZVd/q6VRvBD62nUxVw1PVmpJ4sq2+FxMFTe3BJ/OU+4rN5gW85F+pVZft0368iVdn04/HURScLudjHseRI72dAP7p9bU3Nr0aJq1CuUZQQpJOvXe3C8tNT2iYQXCpVfuCqq/1N+kit4d/BiaLUlpZVYDVnubix4AfrPdOtezkswSXX6HidK0jF4lllJyEHMjFTwuCQbSU3Y29UFZaNRsyubAsdQerWRn6zb3Y2YauLpm3MpMHY9XNNwPEkWtNCtGLi3Iw7iFOVNufhyXDemqaVnAuStIcdLluTuT4gfOV8Yyu3AovfqeHjJzfQ5sLmF+g66fgZKov8jIHBNcfO3x1lW1pwlHLRTs6FKpFykssyEVWN2rN/lAHpPUwCkguzvqOk5mWfQb4y4oxXCNONKnHhInBWyigfuFqfwQi3leQ+/N1xKN3/wD6Jb1Wb5N6RPY6MPBlynzM09+ejTqD7qNr+BrejTOh7lbzMaC0XDXz/Bq0dRMq/wDOya2Ea6CbAM0zdM+G0YDtuPgwt+ssOxNpmnXptYNylKmDm7UNr27ebb4mVlHsZLBrci3Yzr/UGHleU7rKSkjO7QyoxkuhXtuU8mLB76ifke48mnWPZNgwKdap1llQdtlGY+bD5Tlm/FPLiA34wf8A7EB9RL97JtrWrNRJ0qKGHvJ+6k/lli2eYImt3mkXLenb+DQHD4rMcygkKlyLk5SD1NcX/wDM5SaiB25MkqDmUkWJCkNqOo2HbOp7HqUnTE4utlNOo9TVluBQpfRr1E2NidO0Tl+16NBcQ4w7l6J6JIIIzDhrqbHT4CS1FlYJ8Zi0SWDpX/iafUc9vB1JHqJSKNS2KfvCt8WRb+YMvOyqn04J+3Spt8Rp+kom0l5PGgdxX8jsPQiZlo8Tx9TLsnipj6/2X3YG3nSnyQw64iz8oos5KtYLcZO6Yd8aeLPJviaIo07ZaaqoVFB51goJIPXr3SO2JvBVwzF6LZWtY3AIIvexB4zLt/eCpiyhqBFyLlGQMARe+oJM1OhrnxsjnJVT7yOB4gZh6S17qbLpVMIapLB7EaugW4UEaHU8fKVTd9wKq9nA/wCbQ+ssu4+2KWGWolUEtnKjKik6Fl6TcBw08ZTmo96tXgZt0oqtGUi3bi4i+Ydo9D/vLhKDufVC1rDgSR8CJfp7t37uCzaP/wA8eAiIlgticV9uGajiqFdDZgqkG19UZl1B4izD5ztU5X7esJfD0XtwNQf0h/8ASZxrPIzjg49W3oxLcazD3Qq+ai5mhX2jUbpO5952PqZsbvYdHxNFKguruEI9+6j+oidFG7tJOFFAAOJUDXv7fnKVevTtWoqHPhgtUaNS4Tbl9zl9KizHmKW91SfSb9Ld7FNwo1PiLf3WnQjtWghs1eiijqDi/wCVSZgbfbBr/ML8dEpseq3XYSq7+vL9un/JZVnRj8dT+CsYTcDFtrZEH4n/AEUGStP2btbn4hBx0VCRw7SRNl/aRh16NGrUP42VR5ZpGY/2m1G0SiidnPY+mWNV/Pol9vydUbKHLyVDEXFwOI/exsJ0Kg4CKEAUEAgAADUA9U53XrlmLEAFsx7NWue+XzdzaTKlGqlsyjS4BGl1Ohk963iGfHc+P7Xj8L6ZM21qROEa40zEcep1ZD/zulU2NUug8F9Mp9JeMbi3q4d0Y6IpKDqAVw5t8ZQtlaFl+6zj5MT6GSWrW6RP2e1paiTHVC90+bz0GXDUJPDi6MO2mf6CWnxvFSz4ND2covzW49J7sxuegPWain/Mt/0MzqmfBOPusjein1mZX92rkw7laLjPrp/RXNk1boP+dV5vWkNsaplBU/ZJHyJH6SSbHIvFgPjNM209jYzaySRr0jf7L0m+DAr+khExysbIGc/hVj6CTGzw7JVzU3QckLF7C5Ri/Djw65VusOmyle6ZUmsmvv8AUroH/Cjfkf8AZhNbY+PZAjoxVhexB1FwVPl6ywbYwIrYemDpmDU79mddD81kdsvceoVb/wBQAqFQTlUWLnKOkSbX7BI7arFRwyvaXEIxw/WxI0d6GGAbCC9i4YG/BOJX84B+chkrgG5IGo4kSaO49FWIeq9SxtflOabdmUDSSeF3UwC5eZmbK17rez/Z1Ym4txtJncLgt+1R6IjNlVgxoMpuL1ad+rmtp5SF3w2RUbE56SlyH1A7HVWv4XuPjLVj6C0xTKCwWovAaWII/afWPqKlbMSFD0wLntRv2tM6M3CepGSqjp1HJeJWMPsfFv0aOXvZwLfAXm7Q3RxTkDlKSFrCwDMbk24mwlhXeS6hVZmsuSyKScl72NhqLz7wjVqtuTw9VtQLmwFz2/KW3Xk3sXPa2+H9l/00cLuSaRDVK7MQxGVSq6odbgXNrzWAy4isLcHDfmsf1lgwOzMVVF0Wmovl5zkm4Bbq7hFDdV7NiHqK2ZL2CkaKwX5i4kc4zqb4IKsZ1uj8zc3fxGWsp7wfkZ02cmwIKuJ1TC1cyKe1QfKTWr5Rfs3yjLERLpeEo/tgwXKbPJtfJUQ/mDUz/dLxK9v/AIXlNnYkdlMsPGmQ4/tnGD8q0jaxvYixuOII7+qT1fdHEZhyzIhN/rKmY+QN5C11szj8TD4Ey81PaJSypeg1RwtMEsygXVQDbibXF+Er3LrLHdLJNbqk8948EXh9xQelX0/BRZh8yR6SRw+4lK1yK7/FVHkLj5zXr+0urayUKS+8WY+WWaNXf3GNwqKl/uUk8iwJlJ072fMkvXyRcU7OHCz6+ZasPudRA0w6dvOZ3PdcE/pJShsGnTBJNOgCOqlTS3D7TazmWJ29iXHPr1T/ANQ2+QIFpoAkn7xPxP7zn6fVlvUqevNnr26nHaEPX2JTfpaf8YzU3DqVpnMrAi4VVOo0vcec391K+bD2+6zD9f1lexWDdVBdGUNfLmUjNbja/GSm5dXSqveD89JPc00qCWc4xufN9sLvKUpNY3yXHA6kr1MGH5hKG/0Vc31zZW0BPEWN++44S8bPNqinw9ZqYugFZh1hnuO69x8LGV4Vu6ecGRa3Lox1YIBK7Ho03Pwt6zNhsNiajBadG5PAX1NuwC5ljxW2FYOFp0qYc0yQqdEoLcxibqDxImvhceUYNTLBl4Fb3HVxHDSSu8ecIsT7TnnEVt9DHgtj4mm1J6uVUJLrZTz8oKmzG1hrJPA0NKyf/IPUifWFo4iooK0qjqM5vl5umrc46d58ZJ7D2JXfPWKqEYs3TH8sDN8bSKeqq8pEEp1K8lJp/grOG3cwrOj1EIV2zPlJJFzrZSbTdbZGFVV5KnZrvmJC2IvzLWFwbcb9cm9i7oPWp6V1VQxQAU7m+UuNb9fCZNs7rU6NA1OVeo16ZykhRldM1wBrobiSaaujdHHCs4Nvj6kbg8SKauLKQwy87iuoN14WOnGfeM2wlQsXKAsLWRdOFtABNzdqlgcrHEopYMhF85ujAg6dZBsZI7S2hh+RZaNPK1qZzLTA1UWbXjY6cO2FCThltElOnJwzqWPAr2EoO+E5qMSMrWCn7DC/kTPUp1r3Wll95wPSWHB7aq08MqmndXFYKxbRg9gbADSxmDB7OquHJBXKrNzgRmyWuBpxFxIZQSSaZKrTOEs8GPCbn4moFYvTQNkIOrGzsVHV2z52huw9HLnrM2Zb80ZQDcgjr7POTFLC4kKFYlVQOLBwDamyu1rdYvceEzYzYXPf6TQcpa4Jb6MK+puBqGJ0kklS07ZyWlYJraL82YKG7OBAQ1HLHmNzqnDOp6ltwcCeO9Ba6OKYemAuYFL2JHOtm75I1Ni08uU3JXlucNCxCrUXN8LzOuz6dMVAi9IVVNyTccmtVOPxnp1Y4woluNnjoka2H3hQFFp07nmC1wtyFZOrtuvxmphMTXoF0SnrmBPNJAKNbS2lrm0muRUZsiKL8oBZQOnTWqvmJmrksGt9rlQP+oi1V/qBh15N5JVbeLIVMLiVUZDlzEuRoMjBshvf3uqfVDYT5CtSoQQRlsxKgGpkqXFtdbH5TfxO0KfOvUQZuUtdx/NRXGl79NSPjPXx61M2Raj3FTo0nI+kCsNbW0cds865SPXc01yV7aGzTQKc6+bN1WsysVIl92BVzUEPYCPkZAbR2XWxFstErZna7so0exIsCT0pPbD2e1Gnlcgm5Ol7Dh28eEnt4yUstFaENNZ6VtgkoiJfLYmvtHD8pRqIfto6/mUj9ZsRAPyU2w61atVFNb5cua5AtmHee1Wm7R3IrG2ZkUHuZj5C3nJbaG0kwO0cWrhirFlsACbpVJHEi3MJF7zFW9oa/Yo246l+JJ7LNb4TPrzutWKS28S5Rhbac1HuZcN7OhxeubfhQDhx4sZLYX2fYZePKVOrV7XPgoGkrlb2kYhhZVpKPcJ679Z/SRtffPGNpyxUdiqq/wBov5yDuL2fM8evkTqtaQ4jn18zpmG3QwiN9TT07VzcPeJmZsTh6IsXpUh2XRbdVrXE4/W2pVqdOq7+87EeZmueJsNZ5/S5z/cqP15nf1GMfggXT2jbYoV0pClVWoyMw5tzZWUddrHVR1yr7p1bYhh95T5azQZu20+tj1suKpkdZt89Jc9nVK3dNPPJj9oTdxTm2uV/B0jY1EPiKaMcqsyqSOIDMBpfvMt1bd7ABy1d8xslwathzKrU30U/dsfhKDVYgy7bN3WQ0grOczNSYVF0ISqp0sSR0hxlOnXpxjvHJhdnUpVYtRin9SP2bVwlKtWvTV0ytyRyZrlXBUi+uoFrmTW0t46fJuKdBgjLWp3sFUZ2Dpe17EG+kzYPYNFaYRhnUtQcluldiabDMoBChrad828BhKdJQqoAv0TMLXBalVNNyQeuxE6rrCwkjWp2E0sNpEBsba1dMORSpq6I5Fzcm9VclggNyDx0mbZVPF8g2QmmAy5FICluW+juCRw0liUlRoOiBw/9vW7vwtPMSQqtdgLCqBcga06gqpx7jaRu4nwmSqwjFLVJ7I5rt7alfCPSSxs7sKlibBk5o4aX1NjLRs/YSPhy9RswqJnU5bGnaoFca8dD1iYt6NkVMUK4wymqpdXzLqBwbq6Wt+ElNg4WuMOtNsNWLAVl6IAy1AOtiOsCepOcorTkqUKdNVdMlth7+Z5ht2aNA5gXZk5RtSONCop4Aa8xuElMRsylmqE01LH+I1IvcrkqJx4c3SbC7Oxb68iiXLE56v30CNogPE6zYp7vYk9OtTXh0KZbULkOrHrERo1X0NKKpQWIxNd06SoABesq2AAHKU1qi1vxAz6qHMTc2DFuPZXog/3rN2nukPt16zcODBBzRYdEX4d8z0t0cKONLMe12ZvUyZWlR84PfeeCIN9p0dM1RBmsSMwJtVo5G0HYyieUccHtlp1al8pbLSb7VLk31aw7DLdQ2fSToU0XwUD0E2LSVWfizzrkVCjQxRtbD/cJNSoq6hDTbQXOot8psU9i4s2u9Gn0eCs55qlOuw1B8pZ7RJVa00ect9Sv0t1m0z4mqbW6AVOiLDgCeBtxmanulhh0lLn8bs3DxNpNRJVRguEcwjVw+zKVPoU0XwQD9JtREkSwdERE6BERAEREA/N3tpwITaNRuF8reOdVOnyPylFoYZ3NkR3P4VJPlP17jNhYeq4erQpVHAsGemrMB2AkTZoYVEFkVVHYoAHlCycwflPA7g7Rq/V4OtY9bIVHzawk9gvYjtR+klOmPx1R/puZ+kp7GRhHDMF/h6rn67FU19xGb1yyewX+H3CD63EVqngFUeeadViDpSMF7G9l0/5Bc/jqN6KQPKZNv7iYKnQvRwlFWRkYFaYz6EDpWv13+Euc8tONZWDjWVg4Gd3a7khKNRurRG9bWl62Ts3FCjTX+GqBlpopzMii9Nsy8Wv29XXOhWi0oRsILlsp2lp7K24ye5T12Bi2uLUaY53F2Yi75xoFA0PfNgbpVW6eJtfPpTpAaOQTqxPWJaYk0bSkuhebb5bK+m5dE/WPWqcb5qpAN+Oi2Gs3cPuzhU1WhTv2lcx+bXMk4k0aUI8JHnCPlaYAsBYdg4T209iSHTy09iIAiIgCIiAIiIAiIgCIiAIiIAiIgCIiAIiIAiIgCIiAIiIAiIgCIiAIiIAiIgCIiAIiIAiIgCIiAIiIAiIgCIiAIiIAiIgCIiAIiIAiIgCIiAIiIAiIgCIiAIiIAiIgCIiAIiIAiIgCIiAIiIAiIgCIiAIiIAiIgCIiAIiIAiIgCIiAIiIAiIgCIiAIiIAiIgCIiAIiIAiIgCIiAIiIAiIgH//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24995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a:t>
            </a:fld>
            <a:endParaRPr lang="en-GB"/>
          </a:p>
        </p:txBody>
      </p:sp>
      <p:sp>
        <p:nvSpPr>
          <p:cNvPr id="4" name="Footer Placeholder 3"/>
          <p:cNvSpPr>
            <a:spLocks noGrp="1"/>
          </p:cNvSpPr>
          <p:nvPr>
            <p:ph type="ftr" sz="quarter" idx="3"/>
          </p:nvPr>
        </p:nvSpPr>
        <p:spPr/>
        <p:txBody>
          <a:bodyPr/>
          <a:lstStyle/>
          <a:p>
            <a:r>
              <a:rPr lang="en-US" dirty="0" smtClean="0"/>
              <a:t>© Nokia 2011  MPS 2.0 - Claudio Riva</a:t>
            </a:r>
            <a:endParaRPr lang="en-GB" dirty="0"/>
          </a:p>
        </p:txBody>
      </p:sp>
      <p:sp>
        <p:nvSpPr>
          <p:cNvPr id="5" name="Content Placeholder 4"/>
          <p:cNvSpPr>
            <a:spLocks noGrp="1"/>
          </p:cNvSpPr>
          <p:nvPr>
            <p:ph idx="1"/>
          </p:nvPr>
        </p:nvSpPr>
        <p:spPr>
          <a:xfrm>
            <a:off x="344971" y="1268760"/>
            <a:ext cx="8407400" cy="3096344"/>
          </a:xfrm>
        </p:spPr>
        <p:txBody>
          <a:bodyPr>
            <a:normAutofit fontScale="62500" lnSpcReduction="20000"/>
          </a:bodyPr>
          <a:lstStyle/>
          <a:p>
            <a:r>
              <a:rPr lang="en-US" dirty="0" smtClean="0"/>
              <a:t>A good support for HTML5 web </a:t>
            </a:r>
            <a:r>
              <a:rPr lang="en-US" dirty="0"/>
              <a:t>a</a:t>
            </a:r>
            <a:r>
              <a:rPr lang="en-US" dirty="0" smtClean="0"/>
              <a:t>pps is becoming a necessity rather than a novelty on mobile devices, increasingly also for feature phones.</a:t>
            </a:r>
          </a:p>
          <a:p>
            <a:endParaRPr lang="en-US" dirty="0"/>
          </a:p>
          <a:p>
            <a:r>
              <a:rPr lang="en-US" dirty="0" smtClean="0"/>
              <a:t>Our goal is</a:t>
            </a:r>
            <a:r>
              <a:rPr lang="en-US" b="1" dirty="0" smtClean="0"/>
              <a:t> to provide the best experience possible for HTML5 web apps on S40 phones.  </a:t>
            </a:r>
          </a:p>
          <a:p>
            <a:endParaRPr lang="en-US" b="1" dirty="0"/>
          </a:p>
          <a:p>
            <a:r>
              <a:rPr lang="en-US" dirty="0" smtClean="0"/>
              <a:t>We tackle this problem with the following approach:</a:t>
            </a:r>
          </a:p>
          <a:p>
            <a:pPr marL="342900" indent="-342900">
              <a:buFont typeface="Arial"/>
              <a:buChar char="•"/>
            </a:pPr>
            <a:r>
              <a:rPr lang="en-US" dirty="0" smtClean="0"/>
              <a:t>Making a native port of the popular </a:t>
            </a:r>
            <a:r>
              <a:rPr lang="en-US" dirty="0" err="1" smtClean="0"/>
              <a:t>webkit</a:t>
            </a:r>
            <a:r>
              <a:rPr lang="en-US" dirty="0" smtClean="0"/>
              <a:t> browser on S40</a:t>
            </a:r>
          </a:p>
          <a:p>
            <a:pPr marL="342900" indent="-342900">
              <a:buFont typeface="Arial"/>
              <a:buChar char="•"/>
            </a:pPr>
            <a:r>
              <a:rPr lang="en-US" dirty="0" smtClean="0"/>
              <a:t>Carefully selecting the minimum set of APIs to satisfy the web app community</a:t>
            </a:r>
          </a:p>
          <a:p>
            <a:pPr marL="342900" indent="-342900">
              <a:buFont typeface="Arial"/>
              <a:buChar char="•"/>
            </a:pPr>
            <a:r>
              <a:rPr lang="en-US" dirty="0" smtClean="0"/>
              <a:t>Minimizing development effort by integrating existing components as much as possible</a:t>
            </a:r>
          </a:p>
          <a:p>
            <a:pPr marL="342900" indent="-342900">
              <a:buFont typeface="Arial"/>
              <a:buChar char="•"/>
            </a:pPr>
            <a:r>
              <a:rPr lang="en-US" dirty="0" smtClean="0"/>
              <a:t>Leveraging Nokia assets on proxy browsing</a:t>
            </a:r>
            <a:endParaRPr lang="en-US" dirty="0"/>
          </a:p>
          <a:p>
            <a:pPr marL="342900" indent="-342900">
              <a:buFont typeface="Arial"/>
              <a:buChar char="•"/>
            </a:pPr>
            <a:r>
              <a:rPr lang="en-US" dirty="0" smtClean="0"/>
              <a:t>Cooperating with leading companies (e.g. Facebook) that are aggressively pushing HTML5 </a:t>
            </a:r>
            <a:r>
              <a:rPr lang="en-US" dirty="0" err="1" smtClean="0"/>
              <a:t>webapps</a:t>
            </a:r>
            <a:r>
              <a:rPr lang="en-US" dirty="0" smtClean="0"/>
              <a:t>. </a:t>
            </a:r>
          </a:p>
          <a:p>
            <a:endParaRPr lang="en-US" dirty="0" smtClean="0"/>
          </a:p>
        </p:txBody>
      </p:sp>
      <p:cxnSp>
        <p:nvCxnSpPr>
          <p:cNvPr id="7" name="Straight Arrow Connector 6"/>
          <p:cNvCxnSpPr/>
          <p:nvPr/>
        </p:nvCxnSpPr>
        <p:spPr>
          <a:xfrm>
            <a:off x="2843808" y="4149080"/>
            <a:ext cx="2962946" cy="2448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3455368" y="4653136"/>
            <a:ext cx="144016" cy="1440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91472" y="5445224"/>
            <a:ext cx="144016" cy="1440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64088" y="6237312"/>
            <a:ext cx="144016" cy="1440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843808" y="4581128"/>
            <a:ext cx="612367" cy="276999"/>
          </a:xfrm>
          <a:prstGeom prst="rect">
            <a:avLst/>
          </a:prstGeom>
          <a:noFill/>
        </p:spPr>
        <p:txBody>
          <a:bodyPr wrap="none" rtlCol="0">
            <a:spAutoFit/>
          </a:bodyPr>
          <a:lstStyle/>
          <a:p>
            <a:r>
              <a:rPr lang="en-US" sz="1200" b="1" dirty="0" smtClean="0"/>
              <a:t>Q3-12</a:t>
            </a:r>
            <a:endParaRPr lang="en-US" sz="1200" b="1" dirty="0"/>
          </a:p>
        </p:txBody>
      </p:sp>
      <p:sp>
        <p:nvSpPr>
          <p:cNvPr id="13" name="TextBox 12"/>
          <p:cNvSpPr txBox="1"/>
          <p:nvPr/>
        </p:nvSpPr>
        <p:spPr>
          <a:xfrm>
            <a:off x="3671392" y="5456257"/>
            <a:ext cx="612367" cy="276999"/>
          </a:xfrm>
          <a:prstGeom prst="rect">
            <a:avLst/>
          </a:prstGeom>
          <a:noFill/>
        </p:spPr>
        <p:txBody>
          <a:bodyPr wrap="none" rtlCol="0">
            <a:spAutoFit/>
          </a:bodyPr>
          <a:lstStyle/>
          <a:p>
            <a:r>
              <a:rPr lang="en-US" sz="1200" b="1" dirty="0" smtClean="0"/>
              <a:t>Q4-12</a:t>
            </a:r>
            <a:endParaRPr lang="en-US" sz="1200" b="1" dirty="0"/>
          </a:p>
        </p:txBody>
      </p:sp>
      <p:sp>
        <p:nvSpPr>
          <p:cNvPr id="14" name="TextBox 13"/>
          <p:cNvSpPr txBox="1"/>
          <p:nvPr/>
        </p:nvSpPr>
        <p:spPr>
          <a:xfrm>
            <a:off x="4679713" y="6176337"/>
            <a:ext cx="612367" cy="276999"/>
          </a:xfrm>
          <a:prstGeom prst="rect">
            <a:avLst/>
          </a:prstGeom>
          <a:noFill/>
        </p:spPr>
        <p:txBody>
          <a:bodyPr wrap="none" rtlCol="0">
            <a:spAutoFit/>
          </a:bodyPr>
          <a:lstStyle/>
          <a:p>
            <a:r>
              <a:rPr lang="en-US" sz="1200" b="1" dirty="0" smtClean="0"/>
              <a:t>Q1-13</a:t>
            </a:r>
            <a:endParaRPr lang="en-US" sz="1200" b="1" dirty="0"/>
          </a:p>
        </p:txBody>
      </p:sp>
      <p:sp>
        <p:nvSpPr>
          <p:cNvPr id="16" name="TextBox 15"/>
          <p:cNvSpPr txBox="1"/>
          <p:nvPr/>
        </p:nvSpPr>
        <p:spPr>
          <a:xfrm>
            <a:off x="3779912" y="4509120"/>
            <a:ext cx="4028366" cy="338554"/>
          </a:xfrm>
          <a:prstGeom prst="rect">
            <a:avLst/>
          </a:prstGeom>
          <a:noFill/>
        </p:spPr>
        <p:txBody>
          <a:bodyPr wrap="none" rtlCol="0">
            <a:spAutoFit/>
          </a:bodyPr>
          <a:lstStyle/>
          <a:p>
            <a:r>
              <a:rPr lang="en-US" sz="1600" dirty="0" smtClean="0"/>
              <a:t>Proof-of-concept of the </a:t>
            </a:r>
            <a:r>
              <a:rPr lang="en-US" sz="1600" dirty="0" err="1" smtClean="0"/>
              <a:t>webkit</a:t>
            </a:r>
            <a:r>
              <a:rPr lang="en-US" sz="1600" dirty="0" smtClean="0"/>
              <a:t> port on S40</a:t>
            </a:r>
          </a:p>
        </p:txBody>
      </p:sp>
      <p:sp>
        <p:nvSpPr>
          <p:cNvPr id="17" name="TextBox 16"/>
          <p:cNvSpPr txBox="1"/>
          <p:nvPr/>
        </p:nvSpPr>
        <p:spPr>
          <a:xfrm>
            <a:off x="467544" y="5013176"/>
            <a:ext cx="2826415" cy="307777"/>
          </a:xfrm>
          <a:prstGeom prst="rect">
            <a:avLst/>
          </a:prstGeom>
          <a:noFill/>
        </p:spPr>
        <p:txBody>
          <a:bodyPr wrap="none" rtlCol="0">
            <a:spAutoFit/>
          </a:bodyPr>
          <a:lstStyle/>
          <a:p>
            <a:r>
              <a:rPr lang="en-US" sz="1400" b="1" dirty="0">
                <a:solidFill>
                  <a:srgbClr val="323232"/>
                </a:solidFill>
              </a:rPr>
              <a:t>O</a:t>
            </a:r>
            <a:r>
              <a:rPr lang="en-US" sz="1400" b="1" dirty="0" smtClean="0">
                <a:solidFill>
                  <a:srgbClr val="323232"/>
                </a:solidFill>
              </a:rPr>
              <a:t>ptimization of the </a:t>
            </a:r>
            <a:r>
              <a:rPr lang="en-US" sz="1400" b="1" dirty="0" err="1" smtClean="0">
                <a:solidFill>
                  <a:srgbClr val="323232"/>
                </a:solidFill>
              </a:rPr>
              <a:t>webkit</a:t>
            </a:r>
            <a:r>
              <a:rPr lang="en-US" sz="1400" b="1" dirty="0" smtClean="0">
                <a:solidFill>
                  <a:srgbClr val="323232"/>
                </a:solidFill>
              </a:rPr>
              <a:t> port</a:t>
            </a:r>
          </a:p>
        </p:txBody>
      </p:sp>
      <p:sp>
        <p:nvSpPr>
          <p:cNvPr id="20" name="TextBox 19"/>
          <p:cNvSpPr txBox="1"/>
          <p:nvPr/>
        </p:nvSpPr>
        <p:spPr>
          <a:xfrm>
            <a:off x="4788024" y="5157192"/>
            <a:ext cx="2751074" cy="584776"/>
          </a:xfrm>
          <a:prstGeom prst="rect">
            <a:avLst/>
          </a:prstGeom>
          <a:noFill/>
        </p:spPr>
        <p:txBody>
          <a:bodyPr wrap="none" rtlCol="0">
            <a:spAutoFit/>
          </a:bodyPr>
          <a:lstStyle/>
          <a:p>
            <a:r>
              <a:rPr lang="en-US" sz="1600" dirty="0" smtClean="0"/>
              <a:t>Performance evaluation and </a:t>
            </a:r>
          </a:p>
          <a:p>
            <a:r>
              <a:rPr lang="en-US" sz="1600" dirty="0" err="1" smtClean="0"/>
              <a:t>hw</a:t>
            </a:r>
            <a:r>
              <a:rPr lang="en-US" sz="1600" dirty="0" smtClean="0"/>
              <a:t> recommendation</a:t>
            </a:r>
            <a:endParaRPr lang="en-US" sz="1600" dirty="0"/>
          </a:p>
        </p:txBody>
      </p:sp>
      <p:sp>
        <p:nvSpPr>
          <p:cNvPr id="24" name="TextBox 23"/>
          <p:cNvSpPr txBox="1"/>
          <p:nvPr/>
        </p:nvSpPr>
        <p:spPr>
          <a:xfrm>
            <a:off x="539552" y="5857527"/>
            <a:ext cx="3600400" cy="307777"/>
          </a:xfrm>
          <a:prstGeom prst="rect">
            <a:avLst/>
          </a:prstGeom>
          <a:noFill/>
        </p:spPr>
        <p:txBody>
          <a:bodyPr wrap="square" rtlCol="0">
            <a:spAutoFit/>
          </a:bodyPr>
          <a:lstStyle/>
          <a:p>
            <a:r>
              <a:rPr lang="en-US" sz="1400" b="1" dirty="0" err="1" smtClean="0">
                <a:solidFill>
                  <a:schemeClr val="tx2">
                    <a:lumMod val="50000"/>
                  </a:schemeClr>
                </a:solidFill>
              </a:rPr>
              <a:t>Productization</a:t>
            </a:r>
            <a:r>
              <a:rPr lang="en-US" sz="1400" b="1" dirty="0" smtClean="0">
                <a:solidFill>
                  <a:schemeClr val="tx2">
                    <a:lumMod val="50000"/>
                  </a:schemeClr>
                </a:solidFill>
              </a:rPr>
              <a:t> of the </a:t>
            </a:r>
            <a:r>
              <a:rPr lang="en-US" sz="1400" b="1" dirty="0" err="1" smtClean="0">
                <a:solidFill>
                  <a:schemeClr val="tx2">
                    <a:lumMod val="50000"/>
                  </a:schemeClr>
                </a:solidFill>
              </a:rPr>
              <a:t>webkit</a:t>
            </a:r>
            <a:r>
              <a:rPr lang="en-US" sz="1400" b="1" dirty="0" smtClean="0">
                <a:solidFill>
                  <a:schemeClr val="tx2">
                    <a:lumMod val="50000"/>
                  </a:schemeClr>
                </a:solidFill>
              </a:rPr>
              <a:t> port on S40</a:t>
            </a:r>
          </a:p>
        </p:txBody>
      </p:sp>
      <p:sp>
        <p:nvSpPr>
          <p:cNvPr id="25" name="TextBox 24"/>
          <p:cNvSpPr txBox="1"/>
          <p:nvPr/>
        </p:nvSpPr>
        <p:spPr>
          <a:xfrm>
            <a:off x="611560" y="4077072"/>
            <a:ext cx="2016224" cy="523220"/>
          </a:xfrm>
          <a:prstGeom prst="rect">
            <a:avLst/>
          </a:prstGeom>
          <a:noFill/>
        </p:spPr>
        <p:txBody>
          <a:bodyPr wrap="square" rtlCol="0">
            <a:spAutoFit/>
          </a:bodyPr>
          <a:lstStyle/>
          <a:p>
            <a:r>
              <a:rPr lang="en-US" sz="1400" b="1" dirty="0" smtClean="0">
                <a:solidFill>
                  <a:srgbClr val="323232"/>
                </a:solidFill>
              </a:rPr>
              <a:t>Initial port of </a:t>
            </a:r>
            <a:r>
              <a:rPr lang="en-US" sz="1400" b="1" dirty="0" err="1" smtClean="0">
                <a:solidFill>
                  <a:srgbClr val="323232"/>
                </a:solidFill>
              </a:rPr>
              <a:t>webkit</a:t>
            </a:r>
            <a:r>
              <a:rPr lang="en-US" sz="1400" b="1" dirty="0" smtClean="0">
                <a:solidFill>
                  <a:srgbClr val="323232"/>
                </a:solidFill>
              </a:rPr>
              <a:t> and demos</a:t>
            </a:r>
          </a:p>
        </p:txBody>
      </p:sp>
      <p:sp>
        <p:nvSpPr>
          <p:cNvPr id="27" name="TextBox 26"/>
          <p:cNvSpPr txBox="1"/>
          <p:nvPr/>
        </p:nvSpPr>
        <p:spPr>
          <a:xfrm>
            <a:off x="5796136" y="6114782"/>
            <a:ext cx="2625238" cy="338554"/>
          </a:xfrm>
          <a:prstGeom prst="rect">
            <a:avLst/>
          </a:prstGeom>
          <a:noFill/>
        </p:spPr>
        <p:txBody>
          <a:bodyPr wrap="none" rtlCol="0">
            <a:spAutoFit/>
          </a:bodyPr>
          <a:lstStyle/>
          <a:p>
            <a:r>
              <a:rPr lang="en-US" sz="1600" dirty="0" smtClean="0"/>
              <a:t>Final port of </a:t>
            </a:r>
            <a:r>
              <a:rPr lang="en-US" sz="1600" dirty="0" err="1" smtClean="0"/>
              <a:t>webkit</a:t>
            </a:r>
            <a:r>
              <a:rPr lang="en-US" sz="1600" dirty="0" smtClean="0"/>
              <a:t> for S40</a:t>
            </a:r>
            <a:endParaRPr lang="en-US" sz="1600" dirty="0"/>
          </a:p>
        </p:txBody>
      </p:sp>
      <p:cxnSp>
        <p:nvCxnSpPr>
          <p:cNvPr id="29" name="Straight Connector 28"/>
          <p:cNvCxnSpPr/>
          <p:nvPr/>
        </p:nvCxnSpPr>
        <p:spPr>
          <a:xfrm>
            <a:off x="179512" y="4725144"/>
            <a:ext cx="2592288" cy="0"/>
          </a:xfrm>
          <a:prstGeom prst="line">
            <a:avLst/>
          </a:prstGeom>
          <a:ln w="9525" cmpd="sng">
            <a:solidFill>
              <a:schemeClr val="tx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79512" y="5589240"/>
            <a:ext cx="3384376" cy="0"/>
          </a:xfrm>
          <a:prstGeom prst="line">
            <a:avLst/>
          </a:prstGeom>
          <a:ln w="9525" cmpd="sng">
            <a:solidFill>
              <a:schemeClr val="tx2">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552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20</a:t>
            </a:fld>
            <a:endParaRPr lang="en-GB"/>
          </a:p>
        </p:txBody>
      </p:sp>
      <p:sp>
        <p:nvSpPr>
          <p:cNvPr id="3" name="Title 2"/>
          <p:cNvSpPr>
            <a:spLocks noGrp="1"/>
          </p:cNvSpPr>
          <p:nvPr>
            <p:ph type="title"/>
          </p:nvPr>
        </p:nvSpPr>
        <p:spPr>
          <a:xfrm>
            <a:off x="231517" y="310443"/>
            <a:ext cx="8732971" cy="553998"/>
          </a:xfrm>
          <a:solidFill>
            <a:schemeClr val="bg2"/>
          </a:solidFill>
        </p:spPr>
        <p:txBody>
          <a:bodyPr anchor="ctr"/>
          <a:lstStyle/>
          <a:p>
            <a:r>
              <a:rPr lang="en-US" sz="3600" b="1" dirty="0" smtClean="0">
                <a:solidFill>
                  <a:schemeClr val="bg1">
                    <a:lumMod val="50000"/>
                  </a:schemeClr>
                </a:solidFill>
              </a:rPr>
              <a:t>Lighter Alternatives</a:t>
            </a:r>
            <a:r>
              <a:rPr lang="en-US" sz="3600" b="1" dirty="0">
                <a:solidFill>
                  <a:schemeClr val="bg1">
                    <a:lumMod val="50000"/>
                  </a:schemeClr>
                </a:solidFill>
              </a:rPr>
              <a:t> </a:t>
            </a:r>
            <a:r>
              <a:rPr lang="en-US" sz="3600" b="1" dirty="0" smtClean="0">
                <a:solidFill>
                  <a:schemeClr val="bg1">
                    <a:lumMod val="50000"/>
                  </a:schemeClr>
                </a:solidFill>
              </a:rPr>
              <a:t>to </a:t>
            </a:r>
            <a:r>
              <a:rPr lang="en-US" sz="3600" b="1" dirty="0" err="1" smtClean="0">
                <a:solidFill>
                  <a:schemeClr val="bg1">
                    <a:lumMod val="50000"/>
                  </a:schemeClr>
                </a:solidFill>
              </a:rPr>
              <a:t>WebKit</a:t>
            </a:r>
            <a:r>
              <a:rPr lang="en-US" sz="3600" b="1" dirty="0" smtClean="0">
                <a:solidFill>
                  <a:schemeClr val="bg1">
                    <a:lumMod val="50000"/>
                  </a:schemeClr>
                </a:solidFill>
              </a:rPr>
              <a:t>/HTML5</a:t>
            </a:r>
            <a:endParaRPr lang="en-US" sz="3600" dirty="0">
              <a:solidFill>
                <a:schemeClr val="bg1">
                  <a:lumMod val="50000"/>
                </a:schemeClr>
              </a:solidFill>
            </a:endParaRPr>
          </a:p>
        </p:txBody>
      </p:sp>
      <p:sp>
        <p:nvSpPr>
          <p:cNvPr id="5" name="Rectangle 4"/>
          <p:cNvSpPr/>
          <p:nvPr/>
        </p:nvSpPr>
        <p:spPr>
          <a:xfrm>
            <a:off x="288031" y="1052736"/>
            <a:ext cx="5796137" cy="5324535"/>
          </a:xfrm>
          <a:prstGeom prst="rect">
            <a:avLst/>
          </a:prstGeom>
        </p:spPr>
        <p:txBody>
          <a:bodyPr wrap="square">
            <a:spAutoFit/>
          </a:bodyPr>
          <a:lstStyle/>
          <a:p>
            <a:pPr fontAlgn="base"/>
            <a:r>
              <a:rPr lang="en-US" sz="2000" dirty="0" smtClean="0">
                <a:solidFill>
                  <a:srgbClr val="124191"/>
                </a:solidFill>
              </a:rPr>
              <a:t>Since HTML5 is quite heavy, alternative “framework architectures” could be considered, such as for instance:</a:t>
            </a:r>
          </a:p>
          <a:p>
            <a:pPr fontAlgn="base"/>
            <a:endParaRPr lang="en-US" sz="2000" dirty="0">
              <a:solidFill>
                <a:srgbClr val="2187B0"/>
              </a:solidFill>
              <a:hlinkClick r:id="rId2"/>
            </a:endParaRPr>
          </a:p>
          <a:p>
            <a:pPr marL="342900" indent="-342900" fontAlgn="base">
              <a:buFont typeface="Arial" pitchFamily="34" charset="0"/>
              <a:buChar char="•"/>
            </a:pPr>
            <a:r>
              <a:rPr lang="en-US" sz="2000" dirty="0" smtClean="0">
                <a:solidFill>
                  <a:srgbClr val="2187B0"/>
                </a:solidFill>
                <a:hlinkClick r:id="rId2"/>
              </a:rPr>
              <a:t>enlightenment.org</a:t>
            </a:r>
            <a:r>
              <a:rPr lang="en-US" sz="2000" dirty="0" smtClean="0">
                <a:solidFill>
                  <a:srgbClr val="2187B0"/>
                </a:solidFill>
              </a:rPr>
              <a:t> (used by Samsung)</a:t>
            </a:r>
            <a:endParaRPr lang="en-US" sz="2000" dirty="0">
              <a:solidFill>
                <a:srgbClr val="2187B0"/>
              </a:solidFill>
            </a:endParaRPr>
          </a:p>
          <a:p>
            <a:pPr marL="342900" indent="-342900" fontAlgn="base">
              <a:buFont typeface="Arial" pitchFamily="34" charset="0"/>
              <a:buChar char="•"/>
            </a:pPr>
            <a:r>
              <a:rPr lang="en-US" sz="2000" dirty="0" smtClean="0">
                <a:solidFill>
                  <a:srgbClr val="2187B0"/>
                </a:solidFill>
                <a:hlinkClick r:id="rId3"/>
              </a:rPr>
              <a:t>nodejs.org</a:t>
            </a:r>
            <a:r>
              <a:rPr lang="en-US" sz="2000" dirty="0" smtClean="0">
                <a:solidFill>
                  <a:srgbClr val="2187B0"/>
                </a:solidFill>
              </a:rPr>
              <a:t> + </a:t>
            </a:r>
            <a:r>
              <a:rPr lang="en-US" sz="2000" dirty="0" smtClean="0">
                <a:solidFill>
                  <a:srgbClr val="2187B0"/>
                </a:solidFill>
                <a:hlinkClick r:id="rId4"/>
              </a:rPr>
              <a:t>librocket.com</a:t>
            </a:r>
            <a:r>
              <a:rPr lang="en-US" sz="2000" dirty="0" smtClean="0">
                <a:solidFill>
                  <a:srgbClr val="2187B0"/>
                </a:solidFill>
              </a:rPr>
              <a:t> </a:t>
            </a:r>
            <a:endParaRPr lang="en-US" sz="2000" dirty="0">
              <a:solidFill>
                <a:srgbClr val="2187B0"/>
              </a:solidFill>
            </a:endParaRPr>
          </a:p>
          <a:p>
            <a:pPr marL="342900" indent="-342900" fontAlgn="base">
              <a:buFont typeface="Arial" pitchFamily="34" charset="0"/>
              <a:buChar char="•"/>
            </a:pPr>
            <a:r>
              <a:rPr lang="en-US" sz="2000" dirty="0" smtClean="0">
                <a:solidFill>
                  <a:srgbClr val="2187B0"/>
                </a:solidFill>
              </a:rPr>
              <a:t>Qt5 – </a:t>
            </a:r>
            <a:r>
              <a:rPr lang="en-US" sz="2000" dirty="0" err="1" smtClean="0">
                <a:solidFill>
                  <a:srgbClr val="2187B0"/>
                </a:solidFill>
              </a:rPr>
              <a:t>Javascript</a:t>
            </a:r>
            <a:r>
              <a:rPr lang="en-US" sz="2000" dirty="0" smtClean="0">
                <a:solidFill>
                  <a:srgbClr val="2187B0"/>
                </a:solidFill>
              </a:rPr>
              <a:t> and QML (Meltemi)</a:t>
            </a:r>
            <a:endParaRPr lang="en-US" sz="2000" dirty="0">
              <a:solidFill>
                <a:srgbClr val="2187B0"/>
              </a:solidFill>
            </a:endParaRPr>
          </a:p>
          <a:p>
            <a:pPr marL="342900" indent="-342900" fontAlgn="base">
              <a:buFont typeface="Arial" pitchFamily="34" charset="0"/>
              <a:buChar char="•"/>
            </a:pPr>
            <a:r>
              <a:rPr lang="en-US" sz="2000" dirty="0" smtClean="0">
                <a:solidFill>
                  <a:srgbClr val="2187B0"/>
                </a:solidFill>
              </a:rPr>
              <a:t>SX and </a:t>
            </a:r>
            <a:r>
              <a:rPr lang="en-US" sz="2000" dirty="0" err="1" smtClean="0">
                <a:solidFill>
                  <a:srgbClr val="2187B0"/>
                </a:solidFill>
              </a:rPr>
              <a:t>Yappas</a:t>
            </a:r>
            <a:r>
              <a:rPr lang="en-US" sz="2000" dirty="0" smtClean="0">
                <a:solidFill>
                  <a:srgbClr val="2187B0"/>
                </a:solidFill>
              </a:rPr>
              <a:t> (S40NG)</a:t>
            </a:r>
          </a:p>
          <a:p>
            <a:pPr fontAlgn="base"/>
            <a:endParaRPr lang="en-US" sz="2000" dirty="0" smtClean="0">
              <a:solidFill>
                <a:srgbClr val="124191"/>
              </a:solidFill>
              <a:latin typeface="+mj-lt"/>
              <a:ea typeface="Nokia Pure Text Light" pitchFamily="34" charset="0"/>
            </a:endParaRPr>
          </a:p>
          <a:p>
            <a:pPr fontAlgn="base"/>
            <a:r>
              <a:rPr lang="en-US" sz="2000" dirty="0" smtClean="0">
                <a:solidFill>
                  <a:srgbClr val="124191"/>
                </a:solidFill>
                <a:latin typeface="+mj-lt"/>
                <a:ea typeface="Nokia Pure Text Light" pitchFamily="34" charset="0"/>
              </a:rPr>
              <a:t>With the target to aim at lower-end engine, such as </a:t>
            </a:r>
            <a:r>
              <a:rPr lang="en-US" altLang="zh-CN" sz="2000" dirty="0" smtClean="0">
                <a:solidFill>
                  <a:srgbClr val="124191"/>
                </a:solidFill>
                <a:latin typeface="+mj-lt"/>
                <a:ea typeface="Nokia Pure Text Light" pitchFamily="34" charset="0"/>
              </a:rPr>
              <a:t>Quasar</a:t>
            </a:r>
            <a:r>
              <a:rPr lang="zh-CN" altLang="en-US" sz="2000" dirty="0" smtClean="0">
                <a:solidFill>
                  <a:srgbClr val="124191"/>
                </a:solidFill>
                <a:latin typeface="+mj-lt"/>
                <a:ea typeface="Nokia Pure Text Light" pitchFamily="34" charset="0"/>
              </a:rPr>
              <a:t> </a:t>
            </a:r>
            <a:r>
              <a:rPr lang="en-US" sz="2000" dirty="0" smtClean="0">
                <a:solidFill>
                  <a:srgbClr val="124191"/>
                </a:solidFill>
                <a:latin typeface="+mj-lt"/>
                <a:ea typeface="Nokia Pure Text Light" pitchFamily="34" charset="0"/>
              </a:rPr>
              <a:t>(300Mhz, 32MB RAM, …) or lower (</a:t>
            </a:r>
            <a:r>
              <a:rPr lang="en-US" sz="2000" dirty="0" err="1" smtClean="0">
                <a:solidFill>
                  <a:srgbClr val="124191"/>
                </a:solidFill>
                <a:latin typeface="+mj-lt"/>
                <a:ea typeface="Nokia Pure Text Light" pitchFamily="34" charset="0"/>
              </a:rPr>
              <a:t>eg</a:t>
            </a:r>
            <a:r>
              <a:rPr lang="en-US" sz="2000" dirty="0" smtClean="0">
                <a:solidFill>
                  <a:srgbClr val="124191"/>
                </a:solidFill>
                <a:latin typeface="+mj-lt"/>
                <a:ea typeface="Nokia Pure Text Light" pitchFamily="34" charset="0"/>
              </a:rPr>
              <a:t> </a:t>
            </a:r>
            <a:r>
              <a:rPr lang="en-US" sz="2000" dirty="0" err="1" smtClean="0">
                <a:solidFill>
                  <a:srgbClr val="124191"/>
                </a:solidFill>
                <a:latin typeface="+mj-lt"/>
                <a:ea typeface="Nokia Pure Text Light" pitchFamily="34" charset="0"/>
              </a:rPr>
              <a:t>Coolsand</a:t>
            </a:r>
            <a:r>
              <a:rPr lang="en-US" sz="2000" dirty="0" smtClean="0">
                <a:solidFill>
                  <a:srgbClr val="124191"/>
                </a:solidFill>
                <a:latin typeface="+mj-lt"/>
                <a:ea typeface="Nokia Pure Text Light" pitchFamily="34" charset="0"/>
              </a:rPr>
              <a:t>) – e.g. without any extra HW cost compared to EVO.</a:t>
            </a:r>
          </a:p>
          <a:p>
            <a:pPr fontAlgn="base"/>
            <a:endParaRPr lang="en-US" sz="2000" dirty="0">
              <a:solidFill>
                <a:srgbClr val="124191"/>
              </a:solidFill>
              <a:latin typeface="+mj-lt"/>
              <a:ea typeface="Nokia Pure Text Light" pitchFamily="34" charset="0"/>
            </a:endParaRPr>
          </a:p>
          <a:p>
            <a:pPr fontAlgn="base"/>
            <a:r>
              <a:rPr lang="en-US" sz="2000" dirty="0" smtClean="0">
                <a:solidFill>
                  <a:srgbClr val="124191"/>
                </a:solidFill>
                <a:latin typeface="+mj-lt"/>
                <a:ea typeface="Nokia Pure Text Light" pitchFamily="34" charset="0"/>
              </a:rPr>
              <a:t>But, does this really make sense to use any non-standard Mobile Web solution 3 years from now? See next slide.</a:t>
            </a:r>
          </a:p>
        </p:txBody>
      </p:sp>
      <p:pic>
        <p:nvPicPr>
          <p:cNvPr id="1026" name="Picture 2" descr="node.j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969" y="2932911"/>
            <a:ext cx="2621657" cy="706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l-time we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4077072"/>
            <a:ext cx="2448272" cy="2052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Query Widgets for PC and Mob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0456" y="947936"/>
            <a:ext cx="2286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7761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21</a:t>
            </a:fld>
            <a:endParaRPr lang="en-GB"/>
          </a:p>
        </p:txBody>
      </p:sp>
      <p:sp>
        <p:nvSpPr>
          <p:cNvPr id="3" name="Title 2"/>
          <p:cNvSpPr>
            <a:spLocks noGrp="1"/>
          </p:cNvSpPr>
          <p:nvPr>
            <p:ph type="title"/>
          </p:nvPr>
        </p:nvSpPr>
        <p:spPr>
          <a:xfrm>
            <a:off x="231517" y="188640"/>
            <a:ext cx="8732971" cy="553998"/>
          </a:xfrm>
          <a:solidFill>
            <a:schemeClr val="bg2"/>
          </a:solidFill>
        </p:spPr>
        <p:txBody>
          <a:bodyPr anchor="ctr"/>
          <a:lstStyle/>
          <a:p>
            <a:r>
              <a:rPr lang="en-US" sz="3600" b="1" dirty="0" smtClean="0">
                <a:solidFill>
                  <a:schemeClr val="bg1">
                    <a:lumMod val="50000"/>
                  </a:schemeClr>
                </a:solidFill>
              </a:rPr>
              <a:t>Platform and Technology and Strategy</a:t>
            </a:r>
            <a:endParaRPr lang="en-US" sz="3600" dirty="0">
              <a:solidFill>
                <a:schemeClr val="bg1">
                  <a:lumMod val="50000"/>
                </a:schemeClr>
              </a:solidFill>
            </a:endParaRPr>
          </a:p>
        </p:txBody>
      </p:sp>
      <p:sp>
        <p:nvSpPr>
          <p:cNvPr id="6" name="Rectangle 5"/>
          <p:cNvSpPr/>
          <p:nvPr/>
        </p:nvSpPr>
        <p:spPr>
          <a:xfrm>
            <a:off x="179512" y="908720"/>
            <a:ext cx="3718541" cy="5078313"/>
          </a:xfrm>
          <a:prstGeom prst="rect">
            <a:avLst/>
          </a:prstGeom>
        </p:spPr>
        <p:txBody>
          <a:bodyPr wrap="square">
            <a:spAutoFit/>
          </a:bodyPr>
          <a:lstStyle/>
          <a:p>
            <a:r>
              <a:rPr lang="en-US" dirty="0" smtClean="0">
                <a:solidFill>
                  <a:srgbClr val="646464"/>
                </a:solidFill>
                <a:latin typeface="Nokia Pure Text Light" pitchFamily="34" charset="0"/>
                <a:ea typeface="Nokia Pure Text Light" pitchFamily="34" charset="0"/>
              </a:rPr>
              <a:t>The IDC “Q1 </a:t>
            </a:r>
            <a:r>
              <a:rPr lang="en-US" dirty="0">
                <a:solidFill>
                  <a:srgbClr val="646464"/>
                </a:solidFill>
                <a:latin typeface="Nokia Pure Text Light" pitchFamily="34" charset="0"/>
                <a:ea typeface="Nokia Pure Text Light" pitchFamily="34" charset="0"/>
              </a:rPr>
              <a:t>2012 Mobile Developer </a:t>
            </a:r>
            <a:r>
              <a:rPr lang="en-US" dirty="0" smtClean="0">
                <a:solidFill>
                  <a:srgbClr val="646464"/>
                </a:solidFill>
                <a:latin typeface="Nokia Pure Text Light" pitchFamily="34" charset="0"/>
                <a:ea typeface="Nokia Pure Text Light" pitchFamily="34" charset="0"/>
              </a:rPr>
              <a:t>Report” show that HTML5 is favored by more than 2/3  of the mobile app developers.</a:t>
            </a:r>
          </a:p>
          <a:p>
            <a:pPr fontAlgn="base"/>
            <a:endParaRPr lang="en-US" u="sng" dirty="0">
              <a:solidFill>
                <a:srgbClr val="124191"/>
              </a:solidFill>
            </a:endParaRPr>
          </a:p>
          <a:p>
            <a:pPr fontAlgn="base"/>
            <a:r>
              <a:rPr lang="en-US" u="sng" dirty="0" smtClean="0">
                <a:solidFill>
                  <a:srgbClr val="124191"/>
                </a:solidFill>
                <a:latin typeface="Nokia Pure Text Light" pitchFamily="34" charset="0"/>
                <a:ea typeface="Nokia Pure Text Light" pitchFamily="34" charset="0"/>
              </a:rPr>
              <a:t>Question</a:t>
            </a:r>
            <a:r>
              <a:rPr lang="en-US" dirty="0">
                <a:solidFill>
                  <a:srgbClr val="124191"/>
                </a:solidFill>
                <a:latin typeface="Nokia Pure Text Light" pitchFamily="34" charset="0"/>
                <a:ea typeface="Nokia Pure Text Light" pitchFamily="34" charset="0"/>
              </a:rPr>
              <a:t>: </a:t>
            </a:r>
            <a:r>
              <a:rPr lang="en-US" b="1" dirty="0">
                <a:solidFill>
                  <a:srgbClr val="124191"/>
                </a:solidFill>
                <a:latin typeface="Nokia Pure Text Light" pitchFamily="34" charset="0"/>
                <a:ea typeface="Nokia Pure Text Light" pitchFamily="34" charset="0"/>
              </a:rPr>
              <a:t>3 years from now, is it still viable to have non-HTML5 compliant product in the market? </a:t>
            </a:r>
            <a:endParaRPr lang="en-US" b="1" dirty="0" smtClean="0">
              <a:solidFill>
                <a:srgbClr val="124191"/>
              </a:solidFill>
              <a:latin typeface="Nokia Pure Text Light" pitchFamily="34" charset="0"/>
              <a:ea typeface="Nokia Pure Text Light" pitchFamily="34" charset="0"/>
            </a:endParaRPr>
          </a:p>
          <a:p>
            <a:pPr fontAlgn="base"/>
            <a:r>
              <a:rPr lang="en-US" b="1" dirty="0" smtClean="0">
                <a:solidFill>
                  <a:srgbClr val="124191"/>
                </a:solidFill>
                <a:latin typeface="Nokia Pure Text Light" pitchFamily="34" charset="0"/>
                <a:ea typeface="Nokia Pure Text Light" pitchFamily="34" charset="0"/>
              </a:rPr>
              <a:t/>
            </a:r>
            <a:br>
              <a:rPr lang="en-US" b="1" dirty="0" smtClean="0">
                <a:solidFill>
                  <a:srgbClr val="124191"/>
                </a:solidFill>
                <a:latin typeface="Nokia Pure Text Light" pitchFamily="34" charset="0"/>
                <a:ea typeface="Nokia Pure Text Light" pitchFamily="34" charset="0"/>
              </a:rPr>
            </a:br>
            <a:r>
              <a:rPr lang="en-US" dirty="0" smtClean="0">
                <a:solidFill>
                  <a:srgbClr val="646464"/>
                </a:solidFill>
                <a:latin typeface="Nokia Pure Text Light" pitchFamily="34" charset="0"/>
                <a:ea typeface="Nokia Pure Text Light" pitchFamily="34" charset="0"/>
              </a:rPr>
              <a:t>How many developers would even consider a non standard Mobile App platform? What would be the impact on the eco-system?</a:t>
            </a:r>
          </a:p>
          <a:p>
            <a:pPr fontAlgn="base"/>
            <a:endParaRPr lang="en-US" dirty="0">
              <a:solidFill>
                <a:srgbClr val="646464"/>
              </a:solidFill>
              <a:latin typeface="Nokia Pure Text Light" pitchFamily="34" charset="0"/>
              <a:ea typeface="Nokia Pure Text Light" pitchFamily="34" charset="0"/>
            </a:endParaRPr>
          </a:p>
          <a:p>
            <a:pPr fontAlgn="base"/>
            <a:r>
              <a:rPr lang="en-US" dirty="0" smtClean="0">
                <a:solidFill>
                  <a:srgbClr val="646464"/>
                </a:solidFill>
                <a:latin typeface="Nokia Pure Text Light" pitchFamily="34" charset="0"/>
                <a:ea typeface="Nokia Pure Text Light" pitchFamily="34" charset="0"/>
              </a:rPr>
              <a:t>Then, if HTML5 goes everywhere, what </a:t>
            </a:r>
            <a:r>
              <a:rPr lang="en-US" dirty="0">
                <a:solidFill>
                  <a:srgbClr val="646464"/>
                </a:solidFill>
                <a:latin typeface="Nokia Pure Text Light" pitchFamily="34" charset="0"/>
                <a:ea typeface="Nokia Pure Text Light" pitchFamily="34" charset="0"/>
              </a:rPr>
              <a:t>are the </a:t>
            </a:r>
            <a:r>
              <a:rPr lang="en-US" dirty="0" smtClean="0">
                <a:solidFill>
                  <a:srgbClr val="646464"/>
                </a:solidFill>
                <a:latin typeface="Nokia Pure Text Light" pitchFamily="34" charset="0"/>
                <a:ea typeface="Nokia Pure Text Light" pitchFamily="34" charset="0"/>
              </a:rPr>
              <a:t>product implications </a:t>
            </a:r>
            <a:r>
              <a:rPr lang="en-US" dirty="0">
                <a:solidFill>
                  <a:srgbClr val="646464"/>
                </a:solidFill>
                <a:latin typeface="Nokia Pure Text Light" pitchFamily="34" charset="0"/>
                <a:ea typeface="Nokia Pure Text Light" pitchFamily="34" charset="0"/>
              </a:rPr>
              <a:t>on </a:t>
            </a:r>
            <a:r>
              <a:rPr lang="en-US" dirty="0" smtClean="0">
                <a:solidFill>
                  <a:srgbClr val="646464"/>
                </a:solidFill>
                <a:latin typeface="Nokia Pure Text Light" pitchFamily="34" charset="0"/>
                <a:ea typeface="Nokia Pure Text Light" pitchFamily="34" charset="0"/>
              </a:rPr>
              <a:t>screen size, touch</a:t>
            </a:r>
            <a:r>
              <a:rPr lang="en-US" dirty="0">
                <a:solidFill>
                  <a:srgbClr val="646464"/>
                </a:solidFill>
                <a:latin typeface="Nokia Pure Text Light" pitchFamily="34" charset="0"/>
                <a:ea typeface="Nokia Pure Text Light" pitchFamily="34" charset="0"/>
              </a:rPr>
              <a:t>, sensors, </a:t>
            </a:r>
            <a:r>
              <a:rPr lang="en-US" dirty="0" smtClean="0">
                <a:solidFill>
                  <a:srgbClr val="646464"/>
                </a:solidFill>
                <a:latin typeface="Nokia Pure Text Light" pitchFamily="34" charset="0"/>
                <a:ea typeface="Nokia Pure Text Light" pitchFamily="34" charset="0"/>
              </a:rPr>
              <a:t>OpenGL HWA, Bearers, </a:t>
            </a:r>
            <a:r>
              <a:rPr lang="en-US" dirty="0" err="1" smtClean="0">
                <a:solidFill>
                  <a:srgbClr val="646464"/>
                </a:solidFill>
                <a:latin typeface="Nokia Pure Text Light" pitchFamily="34" charset="0"/>
                <a:ea typeface="Nokia Pure Text Light" pitchFamily="34" charset="0"/>
              </a:rPr>
              <a:t>etc</a:t>
            </a:r>
            <a:r>
              <a:rPr lang="en-US" dirty="0" smtClean="0">
                <a:solidFill>
                  <a:srgbClr val="646464"/>
                </a:solidFill>
                <a:latin typeface="Nokia Pure Text Light" pitchFamily="34" charset="0"/>
                <a:ea typeface="Nokia Pure Text Light" pitchFamily="34" charset="0"/>
              </a:rPr>
              <a:t>?</a:t>
            </a:r>
            <a:endParaRPr lang="en-US" dirty="0">
              <a:solidFill>
                <a:srgbClr val="646464"/>
              </a:solidFill>
              <a:latin typeface="Nokia Pure Text Light" pitchFamily="34" charset="0"/>
              <a:ea typeface="Nokia Pure Text Light"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986" y="1412776"/>
            <a:ext cx="5030510" cy="4778225"/>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211960" y="3284984"/>
            <a:ext cx="4320480" cy="288032"/>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81419" y="871106"/>
            <a:ext cx="5134739" cy="477054"/>
          </a:xfrm>
          <a:prstGeom prst="rect">
            <a:avLst/>
          </a:prstGeom>
        </p:spPr>
        <p:txBody>
          <a:bodyPr wrap="none">
            <a:spAutoFit/>
          </a:bodyPr>
          <a:lstStyle/>
          <a:p>
            <a:pPr algn="ctr"/>
            <a:r>
              <a:rPr lang="en-US" sz="1600" dirty="0">
                <a:latin typeface="Nokia Pure Text Light" pitchFamily="34" charset="0"/>
                <a:ea typeface="Nokia Pure Text Light" pitchFamily="34" charset="0"/>
              </a:rPr>
              <a:t>Appcelerator / </a:t>
            </a:r>
            <a:r>
              <a:rPr lang="en-US" sz="1600" dirty="0" smtClean="0">
                <a:latin typeface="Nokia Pure Text Light" pitchFamily="34" charset="0"/>
                <a:ea typeface="Nokia Pure Text Light" pitchFamily="34" charset="0"/>
              </a:rPr>
              <a:t>IDC </a:t>
            </a:r>
            <a:r>
              <a:rPr lang="it-IT" sz="1600" b="1" dirty="0" smtClean="0">
                <a:latin typeface="Nokia Pure Text Light" pitchFamily="34" charset="0"/>
                <a:ea typeface="Nokia Pure Text Light" pitchFamily="34" charset="0"/>
              </a:rPr>
              <a:t>Q1 </a:t>
            </a:r>
            <a:r>
              <a:rPr lang="it-IT" sz="1600" b="1" dirty="0">
                <a:latin typeface="Nokia Pure Text Light" pitchFamily="34" charset="0"/>
                <a:ea typeface="Nokia Pure Text Light" pitchFamily="34" charset="0"/>
              </a:rPr>
              <a:t>2012 Mobile Developer </a:t>
            </a:r>
            <a:r>
              <a:rPr lang="it-IT" sz="1600" b="1" dirty="0" smtClean="0">
                <a:latin typeface="Nokia Pure Text Light" pitchFamily="34" charset="0"/>
                <a:ea typeface="Nokia Pure Text Light" pitchFamily="34" charset="0"/>
              </a:rPr>
              <a:t>Report</a:t>
            </a:r>
          </a:p>
          <a:p>
            <a:pPr algn="ctr"/>
            <a:r>
              <a:rPr lang="en-US" sz="900" dirty="0" smtClean="0">
                <a:latin typeface="Nokia Pure Text Light" pitchFamily="34" charset="0"/>
                <a:ea typeface="Nokia Pure Text Light" pitchFamily="34" charset="0"/>
              </a:rPr>
              <a:t>A </a:t>
            </a:r>
            <a:r>
              <a:rPr lang="en-US" sz="900" dirty="0">
                <a:latin typeface="Nokia Pure Text Light" pitchFamily="34" charset="0"/>
                <a:ea typeface="Nokia Pure Text Light" pitchFamily="34" charset="0"/>
              </a:rPr>
              <a:t>platform interest survey of 2,173 Appcelerator application developers from Jan 25-27, 2012</a:t>
            </a:r>
          </a:p>
        </p:txBody>
      </p:sp>
    </p:spTree>
    <p:extLst>
      <p:ext uri="{BB962C8B-B14F-4D97-AF65-F5344CB8AC3E}">
        <p14:creationId xmlns:p14="http://schemas.microsoft.com/office/powerpoint/2010/main" val="176262988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22</a:t>
            </a:fld>
            <a:endParaRPr lang="en-GB"/>
          </a:p>
        </p:txBody>
      </p:sp>
      <p:sp>
        <p:nvSpPr>
          <p:cNvPr id="3" name="Title 2"/>
          <p:cNvSpPr>
            <a:spLocks noGrp="1"/>
          </p:cNvSpPr>
          <p:nvPr>
            <p:ph type="title"/>
          </p:nvPr>
        </p:nvSpPr>
        <p:spPr>
          <a:xfrm>
            <a:off x="231517" y="188641"/>
            <a:ext cx="8732971" cy="553998"/>
          </a:xfrm>
          <a:solidFill>
            <a:schemeClr val="bg2"/>
          </a:solidFill>
        </p:spPr>
        <p:txBody>
          <a:bodyPr anchor="ctr"/>
          <a:lstStyle/>
          <a:p>
            <a:r>
              <a:rPr lang="en-US" sz="3600" b="1" dirty="0" smtClean="0">
                <a:solidFill>
                  <a:schemeClr val="bg1">
                    <a:lumMod val="50000"/>
                  </a:schemeClr>
                </a:solidFill>
              </a:rPr>
              <a:t>Impact on Cross-Platform Development</a:t>
            </a:r>
            <a:endParaRPr lang="en-US" sz="3600" dirty="0">
              <a:solidFill>
                <a:schemeClr val="bg1">
                  <a:lumMod val="50000"/>
                </a:schemeClr>
              </a:solidFill>
            </a:endParaRPr>
          </a:p>
        </p:txBody>
      </p:sp>
      <p:sp>
        <p:nvSpPr>
          <p:cNvPr id="6" name="Rectangle 5"/>
          <p:cNvSpPr/>
          <p:nvPr/>
        </p:nvSpPr>
        <p:spPr>
          <a:xfrm>
            <a:off x="179512" y="908720"/>
            <a:ext cx="3718541" cy="5632311"/>
          </a:xfrm>
          <a:prstGeom prst="rect">
            <a:avLst/>
          </a:prstGeom>
        </p:spPr>
        <p:txBody>
          <a:bodyPr wrap="square">
            <a:spAutoFit/>
          </a:bodyPr>
          <a:lstStyle/>
          <a:p>
            <a:r>
              <a:rPr lang="en-US" dirty="0" smtClean="0">
                <a:solidFill>
                  <a:srgbClr val="646464"/>
                </a:solidFill>
                <a:latin typeface="Nokia Pure Text Light" pitchFamily="34" charset="0"/>
                <a:ea typeface="Nokia Pure Text Light" pitchFamily="34" charset="0"/>
              </a:rPr>
              <a:t>In the </a:t>
            </a:r>
            <a:r>
              <a:rPr lang="en-US" smtClean="0">
                <a:solidFill>
                  <a:srgbClr val="646464"/>
                </a:solidFill>
                <a:latin typeface="Nokia Pure Text Light" pitchFamily="34" charset="0"/>
                <a:ea typeface="Nokia Pure Text Light" pitchFamily="34" charset="0"/>
              </a:rPr>
              <a:t>industry-first comprehensive look </a:t>
            </a:r>
            <a:r>
              <a:rPr lang="en-US" dirty="0" smtClean="0">
                <a:solidFill>
                  <a:srgbClr val="646464"/>
                </a:solidFill>
                <a:latin typeface="Nokia Pure Text Light" pitchFamily="34" charset="0"/>
                <a:ea typeface="Nokia Pure Text Light" pitchFamily="34" charset="0"/>
              </a:rPr>
              <a:t>into cross platform mobile development by </a:t>
            </a:r>
            <a:r>
              <a:rPr lang="en-US" dirty="0" err="1" smtClean="0">
                <a:solidFill>
                  <a:srgbClr val="646464"/>
                </a:solidFill>
                <a:latin typeface="Nokia Pure Text Light" pitchFamily="34" charset="0"/>
                <a:ea typeface="Nokia Pure Text Light" pitchFamily="34" charset="0"/>
              </a:rPr>
              <a:t>VisionMobile</a:t>
            </a:r>
            <a:r>
              <a:rPr lang="en-US" dirty="0" smtClean="0">
                <a:solidFill>
                  <a:srgbClr val="646464"/>
                </a:solidFill>
                <a:latin typeface="Nokia Pure Text Light" pitchFamily="34" charset="0"/>
                <a:ea typeface="Nokia Pure Text Light" pitchFamily="34" charset="0"/>
              </a:rPr>
              <a:t>, HTML5 based toolkits, </a:t>
            </a:r>
            <a:r>
              <a:rPr lang="en-US" dirty="0" err="1" smtClean="0">
                <a:solidFill>
                  <a:srgbClr val="646464"/>
                </a:solidFill>
                <a:latin typeface="Nokia Pure Text Light" pitchFamily="34" charset="0"/>
                <a:ea typeface="Nokia Pure Text Light" pitchFamily="34" charset="0"/>
              </a:rPr>
              <a:t>PhoneGap</a:t>
            </a:r>
            <a:r>
              <a:rPr lang="en-US" dirty="0" smtClean="0">
                <a:solidFill>
                  <a:srgbClr val="646464"/>
                </a:solidFill>
                <a:latin typeface="Nokia Pure Text Light" pitchFamily="34" charset="0"/>
                <a:ea typeface="Nokia Pure Text Light" pitchFamily="34" charset="0"/>
              </a:rPr>
              <a:t> and </a:t>
            </a:r>
            <a:r>
              <a:rPr lang="en-US" dirty="0" err="1" smtClean="0">
                <a:solidFill>
                  <a:srgbClr val="646464"/>
                </a:solidFill>
                <a:latin typeface="Nokia Pure Text Light" pitchFamily="34" charset="0"/>
                <a:ea typeface="Nokia Pure Text Light" pitchFamily="34" charset="0"/>
              </a:rPr>
              <a:t>Sencha</a:t>
            </a:r>
            <a:r>
              <a:rPr lang="en-US" dirty="0" smtClean="0">
                <a:solidFill>
                  <a:srgbClr val="646464"/>
                </a:solidFill>
                <a:latin typeface="Nokia Pure Text Light" pitchFamily="34" charset="0"/>
                <a:ea typeface="Nokia Pure Text Light" pitchFamily="34" charset="0"/>
              </a:rPr>
              <a:t> lead developer mindshare.</a:t>
            </a:r>
          </a:p>
          <a:p>
            <a:pPr fontAlgn="base"/>
            <a:endParaRPr lang="en-US" u="sng" dirty="0">
              <a:solidFill>
                <a:srgbClr val="124191"/>
              </a:solidFill>
            </a:endParaRPr>
          </a:p>
          <a:p>
            <a:pPr fontAlgn="base"/>
            <a:r>
              <a:rPr lang="en-US" b="1" dirty="0" smtClean="0">
                <a:solidFill>
                  <a:srgbClr val="124191"/>
                </a:solidFill>
                <a:latin typeface="Nokia Pure Text Light" pitchFamily="34" charset="0"/>
                <a:ea typeface="Nokia Pure Text Light" pitchFamily="34" charset="0"/>
              </a:rPr>
              <a:t>Major takeaways from the study </a:t>
            </a:r>
          </a:p>
          <a:p>
            <a:pPr fontAlgn="base"/>
            <a:endParaRPr lang="en-US" b="1" dirty="0">
              <a:solidFill>
                <a:srgbClr val="124191"/>
              </a:solidFill>
              <a:latin typeface="Nokia Pure Text Light" pitchFamily="34" charset="0"/>
              <a:ea typeface="Nokia Pure Text Light" pitchFamily="34" charset="0"/>
            </a:endParaRPr>
          </a:p>
          <a:p>
            <a:pPr fontAlgn="base"/>
            <a:r>
              <a:rPr lang="en-GB" dirty="0" smtClean="0">
                <a:solidFill>
                  <a:srgbClr val="646464"/>
                </a:solidFill>
                <a:latin typeface="Nokia Pure Text Light" pitchFamily="34" charset="0"/>
                <a:ea typeface="Nokia Pure Text Light" pitchFamily="34" charset="0"/>
              </a:rPr>
              <a:t>Cross-platform </a:t>
            </a:r>
            <a:r>
              <a:rPr lang="en-GB" dirty="0">
                <a:solidFill>
                  <a:srgbClr val="646464"/>
                </a:solidFill>
                <a:latin typeface="Nokia Pure Text Light" pitchFamily="34" charset="0"/>
                <a:ea typeface="Nokia Pure Text Light" pitchFamily="34" charset="0"/>
              </a:rPr>
              <a:t>tools </a:t>
            </a:r>
            <a:endParaRPr lang="en-GB" dirty="0" smtClean="0">
              <a:solidFill>
                <a:srgbClr val="646464"/>
              </a:solidFill>
              <a:latin typeface="Nokia Pure Text Light" pitchFamily="34" charset="0"/>
              <a:ea typeface="Nokia Pure Text Light" pitchFamily="34" charset="0"/>
            </a:endParaRPr>
          </a:p>
          <a:p>
            <a:pPr marL="285750" indent="-285750" fontAlgn="base">
              <a:buFontTx/>
              <a:buChar char="-"/>
            </a:pPr>
            <a:r>
              <a:rPr lang="en-GB" dirty="0" smtClean="0">
                <a:solidFill>
                  <a:srgbClr val="646464"/>
                </a:solidFill>
                <a:latin typeface="Nokia Pure Text Light" pitchFamily="34" charset="0"/>
                <a:ea typeface="Nokia Pure Text Light" pitchFamily="34" charset="0"/>
              </a:rPr>
              <a:t>flatten </a:t>
            </a:r>
            <a:r>
              <a:rPr lang="en-GB" dirty="0">
                <a:solidFill>
                  <a:srgbClr val="646464"/>
                </a:solidFill>
                <a:latin typeface="Nokia Pure Text Light" pitchFamily="34" charset="0"/>
                <a:ea typeface="Nokia Pure Text Light" pitchFamily="34" charset="0"/>
              </a:rPr>
              <a:t>the playing </a:t>
            </a:r>
            <a:r>
              <a:rPr lang="en-GB" dirty="0" smtClean="0">
                <a:solidFill>
                  <a:srgbClr val="646464"/>
                </a:solidFill>
                <a:latin typeface="Nokia Pure Text Light" pitchFamily="34" charset="0"/>
                <a:ea typeface="Nokia Pure Text Light" pitchFamily="34" charset="0"/>
              </a:rPr>
              <a:t>field</a:t>
            </a:r>
          </a:p>
          <a:p>
            <a:pPr marL="285750" indent="-285750" fontAlgn="base">
              <a:buFontTx/>
              <a:buChar char="-"/>
            </a:pPr>
            <a:r>
              <a:rPr lang="en-GB" dirty="0" smtClean="0">
                <a:solidFill>
                  <a:srgbClr val="646464"/>
                </a:solidFill>
                <a:latin typeface="Nokia Pure Text Light" pitchFamily="34" charset="0"/>
                <a:ea typeface="Nokia Pure Text Light" pitchFamily="34" charset="0"/>
              </a:rPr>
              <a:t>challenge </a:t>
            </a:r>
            <a:r>
              <a:rPr lang="en-GB" dirty="0">
                <a:solidFill>
                  <a:srgbClr val="646464"/>
                </a:solidFill>
                <a:latin typeface="Nokia Pure Text Light" pitchFamily="34" charset="0"/>
                <a:ea typeface="Nokia Pure Text Light" pitchFamily="34" charset="0"/>
              </a:rPr>
              <a:t>the </a:t>
            </a:r>
            <a:r>
              <a:rPr lang="en-GB" dirty="0" smtClean="0">
                <a:solidFill>
                  <a:srgbClr val="646464"/>
                </a:solidFill>
                <a:latin typeface="Nokia Pure Text Light" pitchFamily="34" charset="0"/>
                <a:ea typeface="Nokia Pure Text Light" pitchFamily="34" charset="0"/>
              </a:rPr>
              <a:t>Apple/Google duopoly</a:t>
            </a:r>
          </a:p>
          <a:p>
            <a:pPr marL="285750" indent="-285750" fontAlgn="base">
              <a:buFontTx/>
              <a:buChar char="-"/>
            </a:pPr>
            <a:r>
              <a:rPr lang="en-GB" dirty="0" smtClean="0">
                <a:solidFill>
                  <a:srgbClr val="646464"/>
                </a:solidFill>
                <a:latin typeface="Nokia Pure Text Light" pitchFamily="34" charset="0"/>
                <a:ea typeface="Nokia Pure Text Light" pitchFamily="34" charset="0"/>
              </a:rPr>
              <a:t>Enable democratisation </a:t>
            </a:r>
            <a:r>
              <a:rPr lang="en-GB" dirty="0">
                <a:solidFill>
                  <a:srgbClr val="646464"/>
                </a:solidFill>
                <a:latin typeface="Nokia Pure Text Light" pitchFamily="34" charset="0"/>
                <a:ea typeface="Nokia Pure Text Light" pitchFamily="34" charset="0"/>
              </a:rPr>
              <a:t>of </a:t>
            </a:r>
            <a:r>
              <a:rPr lang="en-GB" dirty="0" smtClean="0">
                <a:solidFill>
                  <a:srgbClr val="646464"/>
                </a:solidFill>
                <a:latin typeface="Nokia Pure Text Light" pitchFamily="34" charset="0"/>
                <a:ea typeface="Nokia Pure Text Light" pitchFamily="34" charset="0"/>
              </a:rPr>
              <a:t>development</a:t>
            </a:r>
          </a:p>
          <a:p>
            <a:pPr marL="285750" indent="-285750" fontAlgn="base">
              <a:buFontTx/>
              <a:buChar char="-"/>
            </a:pPr>
            <a:endParaRPr lang="en-GB" dirty="0" smtClean="0">
              <a:solidFill>
                <a:srgbClr val="646464"/>
              </a:solidFill>
              <a:latin typeface="Nokia Pure Text Light" pitchFamily="34" charset="0"/>
              <a:ea typeface="Nokia Pure Text Light" pitchFamily="34" charset="0"/>
            </a:endParaRPr>
          </a:p>
          <a:p>
            <a:pPr fontAlgn="base"/>
            <a:r>
              <a:rPr lang="en-GB" dirty="0" smtClean="0">
                <a:solidFill>
                  <a:srgbClr val="646464"/>
                </a:solidFill>
                <a:latin typeface="Nokia Pure Text Light" pitchFamily="34" charset="0"/>
                <a:ea typeface="Nokia Pure Text Light" pitchFamily="34" charset="0"/>
              </a:rPr>
              <a:t>Most importantly, cross </a:t>
            </a:r>
            <a:r>
              <a:rPr lang="en-GB" dirty="0">
                <a:solidFill>
                  <a:srgbClr val="646464"/>
                </a:solidFill>
                <a:latin typeface="Nokia Pure Text Light" pitchFamily="34" charset="0"/>
                <a:ea typeface="Nokia Pure Text Light" pitchFamily="34" charset="0"/>
              </a:rPr>
              <a:t>platform tools will become “business as </a:t>
            </a:r>
            <a:r>
              <a:rPr lang="en-GB" dirty="0" smtClean="0">
                <a:solidFill>
                  <a:srgbClr val="646464"/>
                </a:solidFill>
                <a:latin typeface="Nokia Pure Text Light" pitchFamily="34" charset="0"/>
                <a:ea typeface="Nokia Pure Text Light" pitchFamily="34" charset="0"/>
              </a:rPr>
              <a:t>usual”, the preferred way of app development</a:t>
            </a:r>
            <a:endParaRPr lang="en-US" dirty="0">
              <a:solidFill>
                <a:srgbClr val="646464"/>
              </a:solidFill>
              <a:latin typeface="Nokia Pure Text Light" pitchFamily="34" charset="0"/>
              <a:ea typeface="Nokia Pure Text Light" pitchFamily="34" charset="0"/>
            </a:endParaRPr>
          </a:p>
        </p:txBody>
      </p:sp>
      <p:sp>
        <p:nvSpPr>
          <p:cNvPr id="13" name="Rectangle 12"/>
          <p:cNvSpPr/>
          <p:nvPr/>
        </p:nvSpPr>
        <p:spPr>
          <a:xfrm>
            <a:off x="3881419" y="871106"/>
            <a:ext cx="5134739" cy="477054"/>
          </a:xfrm>
          <a:prstGeom prst="rect">
            <a:avLst/>
          </a:prstGeom>
        </p:spPr>
        <p:txBody>
          <a:bodyPr wrap="none">
            <a:spAutoFit/>
          </a:bodyPr>
          <a:lstStyle/>
          <a:p>
            <a:pPr algn="ctr"/>
            <a:r>
              <a:rPr lang="en-US" sz="1600" b="1" dirty="0" err="1" smtClean="0">
                <a:latin typeface="Nokia Pure Text Light" pitchFamily="34" charset="0"/>
                <a:ea typeface="Nokia Pure Text Light" pitchFamily="34" charset="0"/>
              </a:rPr>
              <a:t>VisionMobile</a:t>
            </a:r>
            <a:r>
              <a:rPr lang="en-US" sz="1600" dirty="0">
                <a:latin typeface="Nokia Pure Text Light" pitchFamily="34" charset="0"/>
                <a:ea typeface="Nokia Pure Text Light" pitchFamily="34" charset="0"/>
              </a:rPr>
              <a:t> </a:t>
            </a:r>
            <a:r>
              <a:rPr lang="en-US" sz="1600" b="1" dirty="0" smtClean="0">
                <a:latin typeface="Nokia Pure Text Light" pitchFamily="34" charset="0"/>
                <a:ea typeface="Nokia Pure Text Light" pitchFamily="34" charset="0"/>
              </a:rPr>
              <a:t>Cross-Platform </a:t>
            </a:r>
            <a:r>
              <a:rPr lang="en-US" sz="1600" b="1" dirty="0">
                <a:latin typeface="Nokia Pure Text Light" pitchFamily="34" charset="0"/>
                <a:ea typeface="Nokia Pure Text Light" pitchFamily="34" charset="0"/>
              </a:rPr>
              <a:t>Developer Tools 2012</a:t>
            </a:r>
            <a:endParaRPr lang="it-IT" sz="1600" b="1" dirty="0" smtClean="0">
              <a:latin typeface="Nokia Pure Text Light" pitchFamily="34" charset="0"/>
              <a:ea typeface="Nokia Pure Text Light" pitchFamily="34" charset="0"/>
            </a:endParaRPr>
          </a:p>
          <a:p>
            <a:pPr algn="ctr"/>
            <a:r>
              <a:rPr lang="en-US" sz="900" dirty="0" smtClean="0">
                <a:latin typeface="Nokia Pure Text Light" pitchFamily="34" charset="0"/>
                <a:ea typeface="Nokia Pure Text Light" pitchFamily="34" charset="0"/>
              </a:rPr>
              <a:t>A comprehensive look into 100+ cross platform tools ands survey of 2400 developers, Feb 2012</a:t>
            </a:r>
            <a:endParaRPr lang="en-US" sz="900" dirty="0">
              <a:latin typeface="Nokia Pure Text Light" pitchFamily="34" charset="0"/>
              <a:ea typeface="Nokia Pure Text Light"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962" y="1412776"/>
            <a:ext cx="5124542" cy="47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88548" y="2780927"/>
            <a:ext cx="4320480" cy="57606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659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DFF4ECC-2EB9-4399-B072-B53D46A7B74E}" type="slidenum">
              <a:rPr lang="en-GB" smtClean="0"/>
              <a:pPr/>
              <a:t>23</a:t>
            </a:fld>
            <a:endParaRPr lang="en-GB"/>
          </a:p>
        </p:txBody>
      </p:sp>
      <p:sp>
        <p:nvSpPr>
          <p:cNvPr id="3" name="Title 2"/>
          <p:cNvSpPr>
            <a:spLocks noGrp="1"/>
          </p:cNvSpPr>
          <p:nvPr>
            <p:ph type="title"/>
          </p:nvPr>
        </p:nvSpPr>
        <p:spPr>
          <a:xfrm>
            <a:off x="231517" y="310443"/>
            <a:ext cx="8732971" cy="553998"/>
          </a:xfrm>
          <a:solidFill>
            <a:schemeClr val="bg2"/>
          </a:solidFill>
        </p:spPr>
        <p:txBody>
          <a:bodyPr anchor="ctr"/>
          <a:lstStyle/>
          <a:p>
            <a:r>
              <a:rPr lang="en-US" sz="3600" b="1" dirty="0" smtClean="0">
                <a:solidFill>
                  <a:schemeClr val="bg1">
                    <a:lumMod val="50000"/>
                  </a:schemeClr>
                </a:solidFill>
              </a:rPr>
              <a:t>Industry Convergence?</a:t>
            </a:r>
            <a:endParaRPr lang="en-US" sz="3600" dirty="0">
              <a:solidFill>
                <a:schemeClr val="bg1">
                  <a:lumMod val="50000"/>
                </a:schemeClr>
              </a:solidFill>
            </a:endParaRPr>
          </a:p>
        </p:txBody>
      </p:sp>
      <p:sp>
        <p:nvSpPr>
          <p:cNvPr id="5" name="Rectangle 4"/>
          <p:cNvSpPr/>
          <p:nvPr/>
        </p:nvSpPr>
        <p:spPr>
          <a:xfrm>
            <a:off x="288031" y="980728"/>
            <a:ext cx="6111371" cy="5632311"/>
          </a:xfrm>
          <a:prstGeom prst="rect">
            <a:avLst/>
          </a:prstGeom>
        </p:spPr>
        <p:txBody>
          <a:bodyPr wrap="square">
            <a:spAutoFit/>
          </a:bodyPr>
          <a:lstStyle/>
          <a:p>
            <a:pPr fontAlgn="base"/>
            <a:r>
              <a:rPr lang="en-US" sz="2400" dirty="0" smtClean="0">
                <a:solidFill>
                  <a:srgbClr val="646464"/>
                </a:solidFill>
                <a:latin typeface="Nokia Pure Text Light" pitchFamily="34" charset="0"/>
                <a:ea typeface="Nokia Pure Text Light" pitchFamily="34" charset="0"/>
              </a:rPr>
              <a:t>As It seems that platforms are converging towards unified technologies (either Android or HTML5), what makes the difference?</a:t>
            </a:r>
          </a:p>
          <a:p>
            <a:pPr fontAlgn="base"/>
            <a:endParaRPr lang="en-US" sz="2400" dirty="0">
              <a:solidFill>
                <a:srgbClr val="646464"/>
              </a:solidFill>
              <a:latin typeface="Nokia Pure Text Light" pitchFamily="34" charset="0"/>
              <a:ea typeface="Nokia Pure Text Light" pitchFamily="34" charset="0"/>
            </a:endParaRPr>
          </a:p>
          <a:p>
            <a:pPr fontAlgn="base"/>
            <a:r>
              <a:rPr lang="en-US" sz="2400" dirty="0" smtClean="0">
                <a:solidFill>
                  <a:srgbClr val="646464"/>
                </a:solidFill>
                <a:latin typeface="Nokia Pure Text Light" pitchFamily="34" charset="0"/>
                <a:ea typeface="Nokia Pure Text Light" pitchFamily="34" charset="0"/>
              </a:rPr>
              <a:t>For Android Devices: “</a:t>
            </a:r>
            <a:r>
              <a:rPr lang="fi-FI" sz="2400" dirty="0">
                <a:solidFill>
                  <a:srgbClr val="646464"/>
                </a:solidFill>
                <a:latin typeface="Nokia Pure Text Light" pitchFamily="34" charset="0"/>
                <a:ea typeface="Nokia Pure Text Light" pitchFamily="34" charset="0"/>
              </a:rPr>
              <a:t>There Isn’t One Singular </a:t>
            </a:r>
            <a:r>
              <a:rPr lang="fi-FI" sz="2400" dirty="0" smtClean="0">
                <a:solidFill>
                  <a:srgbClr val="646464"/>
                </a:solidFill>
                <a:latin typeface="Nokia Pure Text Light" pitchFamily="34" charset="0"/>
                <a:ea typeface="Nokia Pure Text Light" pitchFamily="34" charset="0"/>
              </a:rPr>
              <a:t>Android. </a:t>
            </a:r>
            <a:r>
              <a:rPr lang="en-US" sz="2400" dirty="0" smtClean="0">
                <a:solidFill>
                  <a:srgbClr val="646464"/>
                </a:solidFill>
                <a:latin typeface="Nokia Pure Text Light" pitchFamily="34" charset="0"/>
                <a:ea typeface="Nokia Pure Text Light" pitchFamily="34" charset="0"/>
              </a:rPr>
              <a:t>Skins, by </a:t>
            </a:r>
            <a:r>
              <a:rPr lang="en-US" sz="2400" dirty="0">
                <a:solidFill>
                  <a:srgbClr val="646464"/>
                </a:solidFill>
                <a:latin typeface="Nokia Pure Text Light" pitchFamily="34" charset="0"/>
                <a:ea typeface="Nokia Pure Text Light" pitchFamily="34" charset="0"/>
              </a:rPr>
              <a:t>Leading Android OEMs</a:t>
            </a:r>
            <a:r>
              <a:rPr lang="en-US" sz="2400" dirty="0" smtClean="0">
                <a:solidFill>
                  <a:srgbClr val="646464"/>
                </a:solidFill>
                <a:latin typeface="Nokia Pure Text Light" pitchFamily="34" charset="0"/>
                <a:ea typeface="Nokia Pure Text Light" pitchFamily="34" charset="0"/>
              </a:rPr>
              <a:t>” are used to make the difference (see </a:t>
            </a:r>
            <a:r>
              <a:rPr lang="en-US" sz="2400" dirty="0" err="1" smtClean="0">
                <a:solidFill>
                  <a:srgbClr val="646464"/>
                </a:solidFill>
                <a:latin typeface="Nokia Pure Text Light" pitchFamily="34" charset="0"/>
                <a:ea typeface="Nokia Pure Text Light" pitchFamily="34" charset="0"/>
              </a:rPr>
              <a:t>Aliyun</a:t>
            </a:r>
            <a:r>
              <a:rPr lang="en-US" sz="2400" dirty="0" smtClean="0">
                <a:solidFill>
                  <a:srgbClr val="646464"/>
                </a:solidFill>
                <a:latin typeface="Nokia Pure Text Light" pitchFamily="34" charset="0"/>
                <a:ea typeface="Nokia Pure Text Light" pitchFamily="34" charset="0"/>
              </a:rPr>
              <a:t>, MIUI, M9, Kindle, </a:t>
            </a:r>
            <a:r>
              <a:rPr lang="en-US" sz="2400" dirty="0" err="1" smtClean="0">
                <a:solidFill>
                  <a:srgbClr val="646464"/>
                </a:solidFill>
                <a:latin typeface="Nokia Pure Text Light" pitchFamily="34" charset="0"/>
                <a:ea typeface="Nokia Pure Text Light" pitchFamily="34" charset="0"/>
              </a:rPr>
              <a:t>TouchWiz</a:t>
            </a:r>
            <a:r>
              <a:rPr lang="en-US" sz="2400" dirty="0" smtClean="0">
                <a:solidFill>
                  <a:srgbClr val="646464"/>
                </a:solidFill>
                <a:latin typeface="Nokia Pure Text Light" pitchFamily="34" charset="0"/>
                <a:ea typeface="Nokia Pure Text Light" pitchFamily="34" charset="0"/>
              </a:rPr>
              <a:t>, </a:t>
            </a:r>
            <a:r>
              <a:rPr lang="en-US" sz="2400" dirty="0" err="1" smtClean="0">
                <a:solidFill>
                  <a:srgbClr val="646464"/>
                </a:solidFill>
                <a:latin typeface="Nokia Pure Text Light" pitchFamily="34" charset="0"/>
                <a:ea typeface="Nokia Pure Text Light" pitchFamily="34" charset="0"/>
              </a:rPr>
              <a:t>SenseUI</a:t>
            </a:r>
            <a:r>
              <a:rPr lang="en-US" sz="2400" dirty="0" smtClean="0">
                <a:solidFill>
                  <a:srgbClr val="646464"/>
                </a:solidFill>
                <a:latin typeface="Nokia Pure Text Light" pitchFamily="34" charset="0"/>
                <a:ea typeface="Nokia Pure Text Light" pitchFamily="34" charset="0"/>
              </a:rPr>
              <a:t>, …)</a:t>
            </a:r>
            <a:endParaRPr lang="en-US" sz="2400" dirty="0">
              <a:solidFill>
                <a:srgbClr val="646464"/>
              </a:solidFill>
              <a:latin typeface="Nokia Pure Text Light" pitchFamily="34" charset="0"/>
              <a:ea typeface="Nokia Pure Text Light" pitchFamily="34" charset="0"/>
            </a:endParaRPr>
          </a:p>
          <a:p>
            <a:pPr fontAlgn="base"/>
            <a:endParaRPr lang="en-US" sz="2400" dirty="0" smtClean="0">
              <a:solidFill>
                <a:srgbClr val="646464"/>
              </a:solidFill>
              <a:latin typeface="Nokia Pure Text Light" pitchFamily="34" charset="0"/>
              <a:ea typeface="Nokia Pure Text Light" pitchFamily="34" charset="0"/>
            </a:endParaRPr>
          </a:p>
          <a:p>
            <a:pPr fontAlgn="base"/>
            <a:r>
              <a:rPr lang="en-US" sz="2400" dirty="0" smtClean="0">
                <a:solidFill>
                  <a:srgbClr val="646464"/>
                </a:solidFill>
                <a:latin typeface="Nokia Pure Text Light" pitchFamily="34" charset="0"/>
                <a:ea typeface="Nokia Pure Text Light" pitchFamily="34" charset="0"/>
              </a:rPr>
              <a:t>For S40NG to use similar technologies, would it be just a competition “</a:t>
            </a:r>
            <a:r>
              <a:rPr lang="en-US" sz="2400" b="1" dirty="0" smtClean="0">
                <a:solidFill>
                  <a:srgbClr val="646464"/>
                </a:solidFill>
                <a:latin typeface="Nokia Pure Text Light" pitchFamily="34" charset="0"/>
                <a:ea typeface="Nokia Pure Text Light" pitchFamily="34" charset="0"/>
              </a:rPr>
              <a:t>catch-up</a:t>
            </a:r>
            <a:r>
              <a:rPr lang="en-US" sz="2400" dirty="0" smtClean="0">
                <a:solidFill>
                  <a:srgbClr val="646464"/>
                </a:solidFill>
                <a:latin typeface="Nokia Pure Text Light" pitchFamily="34" charset="0"/>
                <a:ea typeface="Nokia Pure Text Light" pitchFamily="34" charset="0"/>
              </a:rPr>
              <a:t>” game, or a way to leverage the differentiation capability? </a:t>
            </a:r>
          </a:p>
        </p:txBody>
      </p:sp>
      <p:grpSp>
        <p:nvGrpSpPr>
          <p:cNvPr id="8" name="Group 7"/>
          <p:cNvGrpSpPr/>
          <p:nvPr/>
        </p:nvGrpSpPr>
        <p:grpSpPr>
          <a:xfrm>
            <a:off x="6399403" y="116632"/>
            <a:ext cx="2661098" cy="2304256"/>
            <a:chOff x="1" y="1628800"/>
            <a:chExt cx="3031604" cy="2736305"/>
          </a:xfrm>
        </p:grpSpPr>
        <p:pic>
          <p:nvPicPr>
            <p:cNvPr id="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 y="1628801"/>
              <a:ext cx="1519310"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19311" y="1628800"/>
              <a:ext cx="151229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91406" y="2420889"/>
            <a:ext cx="246480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descr="http://www.talkandroid.com/wp-content/uploads/2011/11/MotoXT615.jpg?3995d3">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713438" y="4509120"/>
            <a:ext cx="1219681" cy="21579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Lenovo K800 hands-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6549733" y="4510645"/>
            <a:ext cx="1188252" cy="215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7762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Web Apps ?</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24</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5" name="Content Placeholder 4"/>
          <p:cNvSpPr>
            <a:spLocks noGrp="1"/>
          </p:cNvSpPr>
          <p:nvPr>
            <p:ph idx="1"/>
          </p:nvPr>
        </p:nvSpPr>
        <p:spPr>
          <a:xfrm>
            <a:off x="344971" y="3789040"/>
            <a:ext cx="8407400" cy="2501230"/>
          </a:xfrm>
        </p:spPr>
        <p:txBody>
          <a:bodyPr/>
          <a:lstStyle/>
          <a:p>
            <a:r>
              <a:rPr lang="en-US" dirty="0" smtClean="0"/>
              <a:t>Web apps Level 0:</a:t>
            </a:r>
          </a:p>
          <a:p>
            <a:r>
              <a:rPr lang="en-US" dirty="0">
                <a:hlinkClick r:id="rId2"/>
              </a:rPr>
              <a:t>http://coremob.github.com/level-0/</a:t>
            </a:r>
            <a:r>
              <a:rPr lang="en-US" dirty="0" smtClean="0">
                <a:hlinkClick r:id="rId2"/>
              </a:rPr>
              <a:t>index.html</a:t>
            </a:r>
            <a:endParaRPr lang="en-US" dirty="0" smtClean="0"/>
          </a:p>
          <a:p>
            <a:r>
              <a:rPr lang="en-US" dirty="0">
                <a:hlinkClick r:id="rId3"/>
              </a:rPr>
              <a:t>http://rng.io</a:t>
            </a:r>
            <a:r>
              <a:rPr lang="en-US" dirty="0" smtClean="0">
                <a:hlinkClick r:id="rId3"/>
              </a:rPr>
              <a:t>/</a:t>
            </a:r>
            <a:endParaRPr lang="en-US" dirty="0" smtClean="0"/>
          </a:p>
          <a:p>
            <a:endParaRPr lang="en-US" dirty="0"/>
          </a:p>
        </p:txBody>
      </p:sp>
      <p:sp>
        <p:nvSpPr>
          <p:cNvPr id="6" name="Rectangle 5"/>
          <p:cNvSpPr/>
          <p:nvPr/>
        </p:nvSpPr>
        <p:spPr>
          <a:xfrm>
            <a:off x="323528" y="1268760"/>
            <a:ext cx="8352928" cy="2031325"/>
          </a:xfrm>
          <a:prstGeom prst="rect">
            <a:avLst/>
          </a:prstGeom>
        </p:spPr>
        <p:txBody>
          <a:bodyPr wrap="square">
            <a:spAutoFit/>
          </a:bodyPr>
          <a:lstStyle/>
          <a:p>
            <a:r>
              <a:rPr lang="en-US" dirty="0"/>
              <a:t>For the purposes of this document, the term "Web application" refers to a Web page (XHTML or a variant thereof + CSS) or collection of Web pages delivered over HTTP which use server-side or client-side processing (e.g. JavaScript) to provide an "application-like" experience within a Web browser. Web applications are distinct from simple Web content (the focus of BP1) in that they include locally executable elements of interactivity and persistent state</a:t>
            </a:r>
            <a:r>
              <a:rPr lang="en-US" dirty="0" smtClean="0"/>
              <a:t>.</a:t>
            </a:r>
          </a:p>
          <a:p>
            <a:r>
              <a:rPr lang="pl-PL" dirty="0">
                <a:hlinkClick r:id="rId4"/>
              </a:rPr>
              <a:t>http://www.w3.org/TR/2010/PR-mwabp-20101021</a:t>
            </a:r>
            <a:r>
              <a:rPr lang="pl-PL" dirty="0" smtClean="0">
                <a:hlinkClick r:id="rId4"/>
              </a:rPr>
              <a:t>/</a:t>
            </a:r>
            <a:endParaRPr lang="en-US" dirty="0"/>
          </a:p>
        </p:txBody>
      </p:sp>
    </p:spTree>
    <p:extLst>
      <p:ext uri="{BB962C8B-B14F-4D97-AF65-F5344CB8AC3E}">
        <p14:creationId xmlns:p14="http://schemas.microsoft.com/office/powerpoint/2010/main" val="615491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t>
            </a:r>
            <a:r>
              <a:rPr lang="en-US" dirty="0" err="1" smtClean="0"/>
              <a:t>jQuery</a:t>
            </a:r>
            <a:r>
              <a:rPr lang="en-US" dirty="0" smtClean="0"/>
              <a:t> Mobile</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25</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5" name="Content Placeholder 4"/>
          <p:cNvSpPr>
            <a:spLocks noGrp="1"/>
          </p:cNvSpPr>
          <p:nvPr>
            <p:ph idx="1"/>
          </p:nvPr>
        </p:nvSpPr>
        <p:spPr/>
        <p:txBody>
          <a:bodyPr/>
          <a:lstStyle/>
          <a:p>
            <a:r>
              <a:rPr lang="en-US" dirty="0" err="1" smtClean="0"/>
              <a:t>jQuery</a:t>
            </a:r>
            <a:r>
              <a:rPr lang="en-US" dirty="0" smtClean="0"/>
              <a:t> Mobile is a popular framework for building </a:t>
            </a:r>
            <a:r>
              <a:rPr lang="en-US" dirty="0" err="1" smtClean="0"/>
              <a:t>webapps</a:t>
            </a:r>
            <a:r>
              <a:rPr lang="en-US" dirty="0" smtClean="0"/>
              <a:t>. A wide range of devices is supported from tablets to small screen devices. </a:t>
            </a:r>
          </a:p>
          <a:p>
            <a:endParaRPr lang="en-US" dirty="0" smtClean="0"/>
          </a:p>
          <a:p>
            <a:r>
              <a:rPr lang="en-US" dirty="0" smtClean="0"/>
              <a:t>The purpose is to demonstrate the graceful degradation of UI on a low-end device. </a:t>
            </a:r>
            <a:endParaRPr lang="en-US" dirty="0"/>
          </a:p>
          <a:p>
            <a:endParaRPr lang="en-US" dirty="0" smtClean="0"/>
          </a:p>
          <a:p>
            <a:r>
              <a:rPr lang="en-US" dirty="0" smtClean="0"/>
              <a:t>The same web app is on </a:t>
            </a:r>
            <a:r>
              <a:rPr lang="en-US" dirty="0"/>
              <a:t>Opera Mini and </a:t>
            </a:r>
            <a:r>
              <a:rPr lang="en-US" dirty="0" smtClean="0"/>
              <a:t>iPhone</a:t>
            </a:r>
            <a:endParaRPr lang="en-US" dirty="0"/>
          </a:p>
        </p:txBody>
      </p:sp>
    </p:spTree>
    <p:extLst>
      <p:ext uri="{BB962C8B-B14F-4D97-AF65-F5344CB8AC3E}">
        <p14:creationId xmlns:p14="http://schemas.microsoft.com/office/powerpoint/2010/main" val="91968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Numbered List</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26</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pic>
        <p:nvPicPr>
          <p:cNvPr id="9" name="Picture 8"/>
          <p:cNvPicPr>
            <a:picLocks noChangeAspect="1"/>
          </p:cNvPicPr>
          <p:nvPr/>
        </p:nvPicPr>
        <p:blipFill>
          <a:blip r:embed="rId2"/>
          <a:stretch>
            <a:fillRect/>
          </a:stretch>
        </p:blipFill>
        <p:spPr>
          <a:xfrm>
            <a:off x="5076056" y="980728"/>
            <a:ext cx="3472160" cy="5208240"/>
          </a:xfrm>
          <a:prstGeom prst="rect">
            <a:avLst/>
          </a:prstGeom>
        </p:spPr>
      </p:pic>
      <p:pic>
        <p:nvPicPr>
          <p:cNvPr id="11" name="Picture 10"/>
          <p:cNvPicPr>
            <a:picLocks noChangeAspect="1"/>
          </p:cNvPicPr>
          <p:nvPr/>
        </p:nvPicPr>
        <p:blipFill>
          <a:blip r:embed="rId3"/>
          <a:stretch>
            <a:fillRect/>
          </a:stretch>
        </p:blipFill>
        <p:spPr>
          <a:xfrm>
            <a:off x="611560" y="1196752"/>
            <a:ext cx="3867829" cy="4824536"/>
          </a:xfrm>
          <a:prstGeom prst="rect">
            <a:avLst/>
          </a:prstGeom>
        </p:spPr>
      </p:pic>
    </p:spTree>
    <p:extLst>
      <p:ext uri="{BB962C8B-B14F-4D97-AF65-F5344CB8AC3E}">
        <p14:creationId xmlns:p14="http://schemas.microsoft.com/office/powerpoint/2010/main" val="535140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Thumbnails List</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27</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pic>
        <p:nvPicPr>
          <p:cNvPr id="7" name="Picture 6"/>
          <p:cNvPicPr>
            <a:picLocks noChangeAspect="1"/>
          </p:cNvPicPr>
          <p:nvPr/>
        </p:nvPicPr>
        <p:blipFill>
          <a:blip r:embed="rId2"/>
          <a:stretch>
            <a:fillRect/>
          </a:stretch>
        </p:blipFill>
        <p:spPr>
          <a:xfrm>
            <a:off x="5148064" y="944724"/>
            <a:ext cx="3559944" cy="5339916"/>
          </a:xfrm>
          <a:prstGeom prst="rect">
            <a:avLst/>
          </a:prstGeom>
        </p:spPr>
      </p:pic>
      <p:pic>
        <p:nvPicPr>
          <p:cNvPr id="8" name="Picture 7"/>
          <p:cNvPicPr>
            <a:picLocks noChangeAspect="1"/>
          </p:cNvPicPr>
          <p:nvPr/>
        </p:nvPicPr>
        <p:blipFill>
          <a:blip r:embed="rId3"/>
          <a:stretch>
            <a:fillRect/>
          </a:stretch>
        </p:blipFill>
        <p:spPr>
          <a:xfrm>
            <a:off x="971600" y="1196752"/>
            <a:ext cx="3594100" cy="5003800"/>
          </a:xfrm>
          <a:prstGeom prst="rect">
            <a:avLst/>
          </a:prstGeom>
        </p:spPr>
      </p:pic>
    </p:spTree>
    <p:extLst>
      <p:ext uri="{BB962C8B-B14F-4D97-AF65-F5344CB8AC3E}">
        <p14:creationId xmlns:p14="http://schemas.microsoft.com/office/powerpoint/2010/main" val="1774459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28</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pic>
        <p:nvPicPr>
          <p:cNvPr id="7" name="Picture 6"/>
          <p:cNvPicPr>
            <a:picLocks noChangeAspect="1"/>
          </p:cNvPicPr>
          <p:nvPr/>
        </p:nvPicPr>
        <p:blipFill>
          <a:blip r:embed="rId2"/>
          <a:stretch>
            <a:fillRect/>
          </a:stretch>
        </p:blipFill>
        <p:spPr>
          <a:xfrm>
            <a:off x="5076056" y="980728"/>
            <a:ext cx="3600400" cy="5400600"/>
          </a:xfrm>
          <a:prstGeom prst="rect">
            <a:avLst/>
          </a:prstGeom>
        </p:spPr>
      </p:pic>
      <p:pic>
        <p:nvPicPr>
          <p:cNvPr id="8" name="Picture 7"/>
          <p:cNvPicPr>
            <a:picLocks noChangeAspect="1"/>
          </p:cNvPicPr>
          <p:nvPr/>
        </p:nvPicPr>
        <p:blipFill>
          <a:blip r:embed="rId3"/>
          <a:stretch>
            <a:fillRect/>
          </a:stretch>
        </p:blipFill>
        <p:spPr>
          <a:xfrm>
            <a:off x="683568" y="1268760"/>
            <a:ext cx="3651241" cy="4968552"/>
          </a:xfrm>
          <a:prstGeom prst="rect">
            <a:avLst/>
          </a:prstGeom>
        </p:spPr>
      </p:pic>
    </p:spTree>
    <p:extLst>
      <p:ext uri="{BB962C8B-B14F-4D97-AF65-F5344CB8AC3E}">
        <p14:creationId xmlns:p14="http://schemas.microsoft.com/office/powerpoint/2010/main" val="3158759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FirefoxOS</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29</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6" name="TextBox 5"/>
          <p:cNvSpPr txBox="1"/>
          <p:nvPr/>
        </p:nvSpPr>
        <p:spPr>
          <a:xfrm>
            <a:off x="107504" y="5373216"/>
            <a:ext cx="569387" cy="369332"/>
          </a:xfrm>
          <a:prstGeom prst="rect">
            <a:avLst/>
          </a:prstGeom>
          <a:noFill/>
        </p:spPr>
        <p:txBody>
          <a:bodyPr wrap="none" rtlCol="0">
            <a:spAutoFit/>
          </a:bodyPr>
          <a:lstStyle/>
          <a:p>
            <a:r>
              <a:rPr lang="en-US" dirty="0" smtClean="0"/>
              <a:t>HW</a:t>
            </a:r>
            <a:endParaRPr lang="en-US" dirty="0"/>
          </a:p>
        </p:txBody>
      </p:sp>
      <p:sp>
        <p:nvSpPr>
          <p:cNvPr id="7" name="TextBox 6"/>
          <p:cNvSpPr txBox="1"/>
          <p:nvPr/>
        </p:nvSpPr>
        <p:spPr>
          <a:xfrm>
            <a:off x="0" y="4077072"/>
            <a:ext cx="1656184" cy="646331"/>
          </a:xfrm>
          <a:prstGeom prst="rect">
            <a:avLst/>
          </a:prstGeom>
          <a:noFill/>
        </p:spPr>
        <p:txBody>
          <a:bodyPr wrap="square" rtlCol="0">
            <a:spAutoFit/>
          </a:bodyPr>
          <a:lstStyle/>
          <a:p>
            <a:r>
              <a:rPr lang="en-US" dirty="0" smtClean="0"/>
              <a:t>OS + HAL</a:t>
            </a:r>
          </a:p>
          <a:p>
            <a:r>
              <a:rPr lang="en-US" dirty="0" smtClean="0"/>
              <a:t>(porting layer)</a:t>
            </a:r>
            <a:endParaRPr lang="en-US" dirty="0"/>
          </a:p>
        </p:txBody>
      </p:sp>
      <p:sp>
        <p:nvSpPr>
          <p:cNvPr id="8" name="TextBox 7"/>
          <p:cNvSpPr txBox="1"/>
          <p:nvPr/>
        </p:nvSpPr>
        <p:spPr>
          <a:xfrm>
            <a:off x="179512" y="2996952"/>
            <a:ext cx="1044201" cy="369332"/>
          </a:xfrm>
          <a:prstGeom prst="rect">
            <a:avLst/>
          </a:prstGeom>
          <a:noFill/>
        </p:spPr>
        <p:txBody>
          <a:bodyPr wrap="none" rtlCol="0">
            <a:spAutoFit/>
          </a:bodyPr>
          <a:lstStyle/>
          <a:p>
            <a:r>
              <a:rPr lang="en-US" dirty="0" smtClean="0"/>
              <a:t>Runtime</a:t>
            </a:r>
            <a:endParaRPr lang="en-US" dirty="0"/>
          </a:p>
        </p:txBody>
      </p:sp>
      <p:sp>
        <p:nvSpPr>
          <p:cNvPr id="9" name="TextBox 8"/>
          <p:cNvSpPr txBox="1"/>
          <p:nvPr/>
        </p:nvSpPr>
        <p:spPr>
          <a:xfrm>
            <a:off x="251520" y="1628800"/>
            <a:ext cx="415498" cy="369332"/>
          </a:xfrm>
          <a:prstGeom prst="rect">
            <a:avLst/>
          </a:prstGeom>
          <a:noFill/>
        </p:spPr>
        <p:txBody>
          <a:bodyPr wrap="none" rtlCol="0">
            <a:spAutoFit/>
          </a:bodyPr>
          <a:lstStyle/>
          <a:p>
            <a:r>
              <a:rPr lang="en-US" dirty="0" smtClean="0"/>
              <a:t>UI</a:t>
            </a:r>
            <a:endParaRPr lang="en-US" dirty="0"/>
          </a:p>
        </p:txBody>
      </p:sp>
      <p:sp>
        <p:nvSpPr>
          <p:cNvPr id="10" name="TextBox 9"/>
          <p:cNvSpPr txBox="1"/>
          <p:nvPr/>
        </p:nvSpPr>
        <p:spPr>
          <a:xfrm>
            <a:off x="1619672" y="4005064"/>
            <a:ext cx="1656184" cy="830997"/>
          </a:xfrm>
          <a:prstGeom prst="rect">
            <a:avLst/>
          </a:prstGeom>
          <a:noFill/>
        </p:spPr>
        <p:txBody>
          <a:bodyPr wrap="square" rtlCol="0">
            <a:spAutoFit/>
          </a:bodyPr>
          <a:lstStyle/>
          <a:p>
            <a:r>
              <a:rPr lang="en-US" sz="1600" dirty="0" err="1" smtClean="0"/>
              <a:t>Gonk</a:t>
            </a:r>
            <a:r>
              <a:rPr lang="en-US" sz="1600" dirty="0" smtClean="0"/>
              <a:t> </a:t>
            </a:r>
          </a:p>
          <a:p>
            <a:r>
              <a:rPr lang="en-US" sz="1600" dirty="0" smtClean="0"/>
              <a:t>(Android-like Kernel)</a:t>
            </a:r>
            <a:endParaRPr lang="en-US" sz="1600" dirty="0"/>
          </a:p>
        </p:txBody>
      </p:sp>
      <p:sp>
        <p:nvSpPr>
          <p:cNvPr id="11" name="TextBox 10"/>
          <p:cNvSpPr txBox="1"/>
          <p:nvPr/>
        </p:nvSpPr>
        <p:spPr>
          <a:xfrm>
            <a:off x="1619672" y="2132856"/>
            <a:ext cx="3148969" cy="646331"/>
          </a:xfrm>
          <a:prstGeom prst="rect">
            <a:avLst/>
          </a:prstGeom>
          <a:noFill/>
        </p:spPr>
        <p:txBody>
          <a:bodyPr wrap="none" rtlCol="0">
            <a:spAutoFit/>
          </a:bodyPr>
          <a:lstStyle/>
          <a:p>
            <a:r>
              <a:rPr lang="en-US" dirty="0" smtClean="0"/>
              <a:t>Gecko </a:t>
            </a:r>
          </a:p>
          <a:p>
            <a:r>
              <a:rPr lang="en-US" dirty="0" smtClean="0"/>
              <a:t>(web engine + </a:t>
            </a:r>
            <a:r>
              <a:rPr lang="en-US" dirty="0" err="1" smtClean="0"/>
              <a:t>hal</a:t>
            </a:r>
            <a:r>
              <a:rPr lang="en-US" dirty="0" smtClean="0"/>
              <a:t> + web </a:t>
            </a:r>
            <a:r>
              <a:rPr lang="en-US" dirty="0" err="1" smtClean="0"/>
              <a:t>api</a:t>
            </a:r>
            <a:r>
              <a:rPr lang="en-US" dirty="0" smtClean="0"/>
              <a:t>)</a:t>
            </a:r>
            <a:endParaRPr lang="en-US" dirty="0"/>
          </a:p>
        </p:txBody>
      </p:sp>
      <p:sp>
        <p:nvSpPr>
          <p:cNvPr id="12" name="TextBox 11"/>
          <p:cNvSpPr txBox="1"/>
          <p:nvPr/>
        </p:nvSpPr>
        <p:spPr>
          <a:xfrm>
            <a:off x="2123728" y="1628800"/>
            <a:ext cx="672254" cy="369332"/>
          </a:xfrm>
          <a:prstGeom prst="rect">
            <a:avLst/>
          </a:prstGeom>
          <a:noFill/>
        </p:spPr>
        <p:txBody>
          <a:bodyPr wrap="none" rtlCol="0">
            <a:spAutoFit/>
          </a:bodyPr>
          <a:lstStyle/>
          <a:p>
            <a:r>
              <a:rPr lang="en-US" dirty="0" smtClean="0"/>
              <a:t>Gaia</a:t>
            </a:r>
            <a:endParaRPr lang="en-US" dirty="0"/>
          </a:p>
        </p:txBody>
      </p:sp>
      <p:sp>
        <p:nvSpPr>
          <p:cNvPr id="13" name="TextBox 12"/>
          <p:cNvSpPr txBox="1"/>
          <p:nvPr/>
        </p:nvSpPr>
        <p:spPr>
          <a:xfrm>
            <a:off x="1547664" y="5229200"/>
            <a:ext cx="3096344" cy="923330"/>
          </a:xfrm>
          <a:prstGeom prst="rect">
            <a:avLst/>
          </a:prstGeom>
          <a:noFill/>
        </p:spPr>
        <p:txBody>
          <a:bodyPr wrap="square" rtlCol="0">
            <a:spAutoFit/>
          </a:bodyPr>
          <a:lstStyle/>
          <a:p>
            <a:r>
              <a:rPr lang="en-US" dirty="0" smtClean="0"/>
              <a:t>Min: ARMv6 + 256MB RAM</a:t>
            </a:r>
          </a:p>
          <a:p>
            <a:r>
              <a:rPr lang="en-US" dirty="0" smtClean="0"/>
              <a:t>Rec: Cortex A5 or ARMv7 + GPU</a:t>
            </a:r>
            <a:endParaRPr lang="en-US" dirty="0"/>
          </a:p>
        </p:txBody>
      </p:sp>
      <p:sp>
        <p:nvSpPr>
          <p:cNvPr id="14" name="TextBox 13"/>
          <p:cNvSpPr txBox="1"/>
          <p:nvPr/>
        </p:nvSpPr>
        <p:spPr>
          <a:xfrm>
            <a:off x="1907704" y="1124744"/>
            <a:ext cx="1287770" cy="369332"/>
          </a:xfrm>
          <a:prstGeom prst="rect">
            <a:avLst/>
          </a:prstGeom>
          <a:noFill/>
        </p:spPr>
        <p:txBody>
          <a:bodyPr wrap="none" rtlCol="0">
            <a:spAutoFit/>
          </a:bodyPr>
          <a:lstStyle/>
          <a:p>
            <a:r>
              <a:rPr lang="en-US" b="1" dirty="0" err="1" smtClean="0"/>
              <a:t>FirefoxOS</a:t>
            </a:r>
            <a:endParaRPr lang="en-US" b="1" dirty="0"/>
          </a:p>
        </p:txBody>
      </p:sp>
      <p:sp>
        <p:nvSpPr>
          <p:cNvPr id="15" name="TextBox 14"/>
          <p:cNvSpPr txBox="1"/>
          <p:nvPr/>
        </p:nvSpPr>
        <p:spPr>
          <a:xfrm>
            <a:off x="3131840" y="4398203"/>
            <a:ext cx="1440160" cy="830997"/>
          </a:xfrm>
          <a:prstGeom prst="rect">
            <a:avLst/>
          </a:prstGeom>
          <a:noFill/>
        </p:spPr>
        <p:txBody>
          <a:bodyPr wrap="square" rtlCol="0">
            <a:spAutoFit/>
          </a:bodyPr>
          <a:lstStyle/>
          <a:p>
            <a:r>
              <a:rPr lang="en-US" sz="1600" dirty="0" smtClean="0"/>
              <a:t>OpenGL ES 2</a:t>
            </a:r>
          </a:p>
          <a:p>
            <a:r>
              <a:rPr lang="en-US" sz="1600" dirty="0" smtClean="0"/>
              <a:t>(Graphics Context)</a:t>
            </a:r>
            <a:endParaRPr lang="en-US" sz="1600" dirty="0"/>
          </a:p>
        </p:txBody>
      </p:sp>
      <p:sp>
        <p:nvSpPr>
          <p:cNvPr id="16" name="TextBox 15"/>
          <p:cNvSpPr txBox="1"/>
          <p:nvPr/>
        </p:nvSpPr>
        <p:spPr>
          <a:xfrm>
            <a:off x="3347864" y="3140968"/>
            <a:ext cx="954596" cy="369332"/>
          </a:xfrm>
          <a:prstGeom prst="rect">
            <a:avLst/>
          </a:prstGeom>
          <a:noFill/>
        </p:spPr>
        <p:txBody>
          <a:bodyPr wrap="none" rtlCol="0">
            <a:spAutoFit/>
          </a:bodyPr>
          <a:lstStyle/>
          <a:p>
            <a:r>
              <a:rPr lang="en-US" dirty="0" smtClean="0"/>
              <a:t>Thebes</a:t>
            </a:r>
            <a:endParaRPr lang="en-US" dirty="0"/>
          </a:p>
        </p:txBody>
      </p:sp>
      <p:sp>
        <p:nvSpPr>
          <p:cNvPr id="17" name="TextBox 16"/>
          <p:cNvSpPr txBox="1"/>
          <p:nvPr/>
        </p:nvSpPr>
        <p:spPr>
          <a:xfrm>
            <a:off x="3275856" y="3501008"/>
            <a:ext cx="1249223" cy="369332"/>
          </a:xfrm>
          <a:prstGeom prst="rect">
            <a:avLst/>
          </a:prstGeom>
          <a:noFill/>
        </p:spPr>
        <p:txBody>
          <a:bodyPr wrap="none" rtlCol="0">
            <a:spAutoFit/>
          </a:bodyPr>
          <a:lstStyle/>
          <a:p>
            <a:r>
              <a:rPr lang="en-US" dirty="0" smtClean="0"/>
              <a:t>Cairo (2D)</a:t>
            </a:r>
            <a:endParaRPr lang="en-US" dirty="0"/>
          </a:p>
        </p:txBody>
      </p:sp>
      <p:sp>
        <p:nvSpPr>
          <p:cNvPr id="18" name="TextBox 17"/>
          <p:cNvSpPr txBox="1"/>
          <p:nvPr/>
        </p:nvSpPr>
        <p:spPr>
          <a:xfrm>
            <a:off x="3419872" y="2780928"/>
            <a:ext cx="877501" cy="369332"/>
          </a:xfrm>
          <a:prstGeom prst="rect">
            <a:avLst/>
          </a:prstGeom>
          <a:noFill/>
        </p:spPr>
        <p:txBody>
          <a:bodyPr wrap="none" rtlCol="0">
            <a:spAutoFit/>
          </a:bodyPr>
          <a:lstStyle/>
          <a:p>
            <a:r>
              <a:rPr lang="en-US" dirty="0" smtClean="0"/>
              <a:t>Layers</a:t>
            </a:r>
            <a:endParaRPr lang="en-US" dirty="0"/>
          </a:p>
        </p:txBody>
      </p:sp>
      <p:sp>
        <p:nvSpPr>
          <p:cNvPr id="19" name="TextBox 18"/>
          <p:cNvSpPr txBox="1"/>
          <p:nvPr/>
        </p:nvSpPr>
        <p:spPr>
          <a:xfrm>
            <a:off x="6228184" y="1124744"/>
            <a:ext cx="479744" cy="369332"/>
          </a:xfrm>
          <a:prstGeom prst="rect">
            <a:avLst/>
          </a:prstGeom>
          <a:noFill/>
        </p:spPr>
        <p:txBody>
          <a:bodyPr wrap="none" rtlCol="0">
            <a:spAutoFit/>
          </a:bodyPr>
          <a:lstStyle/>
          <a:p>
            <a:r>
              <a:rPr lang="en-US" b="1" dirty="0" smtClean="0"/>
              <a:t>N9</a:t>
            </a:r>
            <a:endParaRPr lang="en-US" b="1" dirty="0"/>
          </a:p>
        </p:txBody>
      </p:sp>
      <p:cxnSp>
        <p:nvCxnSpPr>
          <p:cNvPr id="21" name="Straight Connector 20"/>
          <p:cNvCxnSpPr/>
          <p:nvPr/>
        </p:nvCxnSpPr>
        <p:spPr>
          <a:xfrm>
            <a:off x="4716016" y="1268760"/>
            <a:ext cx="0" cy="51845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547664" y="1196752"/>
            <a:ext cx="0" cy="5184576"/>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716016" y="4005064"/>
            <a:ext cx="1728192" cy="923330"/>
          </a:xfrm>
          <a:prstGeom prst="rect">
            <a:avLst/>
          </a:prstGeom>
          <a:noFill/>
        </p:spPr>
        <p:txBody>
          <a:bodyPr wrap="square" rtlCol="0">
            <a:spAutoFit/>
          </a:bodyPr>
          <a:lstStyle/>
          <a:p>
            <a:r>
              <a:rPr lang="en-US" dirty="0" smtClean="0"/>
              <a:t>Honk (plain </a:t>
            </a:r>
            <a:r>
              <a:rPr lang="en-US" dirty="0" err="1" smtClean="0"/>
              <a:t>linux</a:t>
            </a:r>
            <a:r>
              <a:rPr lang="en-US" dirty="0" smtClean="0"/>
              <a:t>, no X, not toolkits like </a:t>
            </a:r>
            <a:r>
              <a:rPr lang="en-US" dirty="0" err="1" smtClean="0"/>
              <a:t>qt</a:t>
            </a:r>
            <a:r>
              <a:rPr lang="en-US" dirty="0" smtClean="0"/>
              <a:t>)</a:t>
            </a:r>
            <a:endParaRPr lang="en-US" dirty="0"/>
          </a:p>
        </p:txBody>
      </p:sp>
      <p:sp>
        <p:nvSpPr>
          <p:cNvPr id="26" name="TextBox 25"/>
          <p:cNvSpPr txBox="1"/>
          <p:nvPr/>
        </p:nvSpPr>
        <p:spPr>
          <a:xfrm>
            <a:off x="6444208" y="4005064"/>
            <a:ext cx="1512168" cy="923330"/>
          </a:xfrm>
          <a:prstGeom prst="rect">
            <a:avLst/>
          </a:prstGeom>
          <a:noFill/>
        </p:spPr>
        <p:txBody>
          <a:bodyPr wrap="square" rtlCol="0">
            <a:spAutoFit/>
          </a:bodyPr>
          <a:lstStyle/>
          <a:p>
            <a:r>
              <a:rPr lang="en-US" dirty="0" smtClean="0"/>
              <a:t>N9 </a:t>
            </a:r>
            <a:r>
              <a:rPr lang="en-US" dirty="0" err="1" smtClean="0"/>
              <a:t>Qt</a:t>
            </a:r>
            <a:r>
              <a:rPr lang="en-US" dirty="0" smtClean="0"/>
              <a:t> (like Firefox official port)</a:t>
            </a:r>
            <a:endParaRPr lang="en-US" dirty="0"/>
          </a:p>
        </p:txBody>
      </p:sp>
      <p:sp>
        <p:nvSpPr>
          <p:cNvPr id="27" name="TextBox 26"/>
          <p:cNvSpPr txBox="1"/>
          <p:nvPr/>
        </p:nvSpPr>
        <p:spPr>
          <a:xfrm>
            <a:off x="7848872" y="4005064"/>
            <a:ext cx="1403648" cy="923330"/>
          </a:xfrm>
          <a:prstGeom prst="rect">
            <a:avLst/>
          </a:prstGeom>
          <a:noFill/>
        </p:spPr>
        <p:txBody>
          <a:bodyPr wrap="square" rtlCol="0">
            <a:spAutoFit/>
          </a:bodyPr>
          <a:lstStyle/>
          <a:p>
            <a:r>
              <a:rPr lang="en-US" dirty="0" err="1" smtClean="0"/>
              <a:t>Nitrodid</a:t>
            </a:r>
            <a:r>
              <a:rPr lang="en-US" dirty="0" smtClean="0"/>
              <a:t> (</a:t>
            </a:r>
            <a:r>
              <a:rPr lang="en-US" dirty="0" err="1" smtClean="0"/>
              <a:t>Andorid</a:t>
            </a:r>
            <a:r>
              <a:rPr lang="en-US" dirty="0" smtClean="0"/>
              <a:t> port on N9)</a:t>
            </a:r>
            <a:endParaRPr lang="en-US" dirty="0"/>
          </a:p>
        </p:txBody>
      </p:sp>
      <p:sp>
        <p:nvSpPr>
          <p:cNvPr id="28" name="TextBox 27"/>
          <p:cNvSpPr txBox="1"/>
          <p:nvPr/>
        </p:nvSpPr>
        <p:spPr>
          <a:xfrm>
            <a:off x="5004048" y="5589240"/>
            <a:ext cx="3879450" cy="369332"/>
          </a:xfrm>
          <a:prstGeom prst="rect">
            <a:avLst/>
          </a:prstGeom>
          <a:noFill/>
        </p:spPr>
        <p:txBody>
          <a:bodyPr wrap="none" rtlCol="0">
            <a:spAutoFit/>
          </a:bodyPr>
          <a:lstStyle/>
          <a:p>
            <a:r>
              <a:rPr lang="en-US" dirty="0" smtClean="0"/>
              <a:t>1Ghz Cortex A8 + 1GB RAM + GPU</a:t>
            </a:r>
            <a:endParaRPr lang="en-US" dirty="0"/>
          </a:p>
        </p:txBody>
      </p:sp>
      <p:cxnSp>
        <p:nvCxnSpPr>
          <p:cNvPr id="30" name="Straight Arrow Connector 29"/>
          <p:cNvCxnSpPr>
            <a:stCxn id="17" idx="2"/>
            <a:endCxn id="15" idx="0"/>
          </p:cNvCxnSpPr>
          <p:nvPr/>
        </p:nvCxnSpPr>
        <p:spPr>
          <a:xfrm flipH="1">
            <a:off x="3851920" y="3870340"/>
            <a:ext cx="48548" cy="527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400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388000" cy="615553"/>
          </a:xfrm>
        </p:spPr>
        <p:txBody>
          <a:bodyPr/>
          <a:lstStyle/>
          <a:p>
            <a:r>
              <a:rPr lang="en-US" dirty="0" smtClean="0"/>
              <a:t>HTML5 growing role in mobile apps</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3</a:t>
            </a:fld>
            <a:endParaRPr lang="en-GB"/>
          </a:p>
        </p:txBody>
      </p:sp>
      <p:sp>
        <p:nvSpPr>
          <p:cNvPr id="4" name="Footer Placeholder 3"/>
          <p:cNvSpPr>
            <a:spLocks noGrp="1"/>
          </p:cNvSpPr>
          <p:nvPr>
            <p:ph type="ftr" sz="quarter" idx="3"/>
          </p:nvPr>
        </p:nvSpPr>
        <p:spPr/>
        <p:txBody>
          <a:bodyPr/>
          <a:lstStyle/>
          <a:p>
            <a:r>
              <a:rPr lang="en-US" dirty="0" smtClean="0"/>
              <a:t>© Nokia 2011  MPS 2.0 - Claudio Riva</a:t>
            </a:r>
            <a:endParaRPr lang="en-GB" dirty="0"/>
          </a:p>
        </p:txBody>
      </p:sp>
      <p:sp>
        <p:nvSpPr>
          <p:cNvPr id="5" name="Content Placeholder 4"/>
          <p:cNvSpPr>
            <a:spLocks noGrp="1"/>
          </p:cNvSpPr>
          <p:nvPr>
            <p:ph idx="1"/>
          </p:nvPr>
        </p:nvSpPr>
        <p:spPr>
          <a:xfrm>
            <a:off x="344971" y="1552562"/>
            <a:ext cx="4155021" cy="4737708"/>
          </a:xfrm>
        </p:spPr>
        <p:txBody>
          <a:bodyPr/>
          <a:lstStyle/>
          <a:p>
            <a:r>
              <a:rPr lang="en-US" dirty="0" smtClean="0"/>
              <a:t>A survey from </a:t>
            </a:r>
            <a:r>
              <a:rPr lang="en-US" dirty="0" err="1" smtClean="0"/>
              <a:t>Appcelerator</a:t>
            </a:r>
            <a:r>
              <a:rPr lang="en-US" dirty="0" smtClean="0"/>
              <a:t> and IDC in Q1-12 reveals that </a:t>
            </a:r>
            <a:r>
              <a:rPr lang="en-US" dirty="0"/>
              <a:t>HTML5 will play a growing role in the mobile apps space in 2012, with </a:t>
            </a:r>
            <a:r>
              <a:rPr lang="en-US" b="1" dirty="0"/>
              <a:t>79%</a:t>
            </a:r>
            <a:r>
              <a:rPr lang="en-US" dirty="0"/>
              <a:t> of developers </a:t>
            </a:r>
            <a:r>
              <a:rPr lang="en-US" dirty="0" smtClean="0"/>
              <a:t>saying </a:t>
            </a:r>
            <a:r>
              <a:rPr lang="en-US" dirty="0"/>
              <a:t>they </a:t>
            </a:r>
            <a:r>
              <a:rPr lang="en-US" b="1" dirty="0"/>
              <a:t>plan to integrate </a:t>
            </a:r>
            <a:r>
              <a:rPr lang="en-US" b="1" dirty="0" smtClean="0"/>
              <a:t>some </a:t>
            </a:r>
            <a:r>
              <a:rPr lang="en-US" b="1" dirty="0"/>
              <a:t>HTML5 into their mobile apps </a:t>
            </a:r>
            <a:r>
              <a:rPr lang="en-US" dirty="0"/>
              <a:t>that they build this year</a:t>
            </a:r>
          </a:p>
        </p:txBody>
      </p:sp>
      <p:pic>
        <p:nvPicPr>
          <p:cNvPr id="9" name="Picture 8"/>
          <p:cNvPicPr>
            <a:picLocks noChangeAspect="1"/>
          </p:cNvPicPr>
          <p:nvPr/>
        </p:nvPicPr>
        <p:blipFill>
          <a:blip r:embed="rId2"/>
          <a:stretch>
            <a:fillRect/>
          </a:stretch>
        </p:blipFill>
        <p:spPr>
          <a:xfrm>
            <a:off x="4716016" y="1556792"/>
            <a:ext cx="4152900" cy="4152900"/>
          </a:xfrm>
          <a:prstGeom prst="rect">
            <a:avLst/>
          </a:prstGeom>
        </p:spPr>
      </p:pic>
    </p:spTree>
    <p:extLst>
      <p:ext uri="{BB962C8B-B14F-4D97-AF65-F5344CB8AC3E}">
        <p14:creationId xmlns:p14="http://schemas.microsoft.com/office/powerpoint/2010/main" val="2541173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1DFF4ECC-2EB9-4399-B072-B53D46A7B74E}" type="slidenum">
              <a:rPr lang="en-GB" smtClean="0"/>
              <a:pPr/>
              <a:t>30</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761517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971" y="287890"/>
            <a:ext cx="8388000" cy="615553"/>
          </a:xfrm>
        </p:spPr>
        <p:txBody>
          <a:bodyPr/>
          <a:lstStyle/>
          <a:p>
            <a:r>
              <a:rPr lang="en-US" dirty="0" smtClean="0"/>
              <a:t>Interest in developing for each platform</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4</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pic>
        <p:nvPicPr>
          <p:cNvPr id="7" name="Picture 6"/>
          <p:cNvPicPr>
            <a:picLocks noChangeAspect="1"/>
          </p:cNvPicPr>
          <p:nvPr/>
        </p:nvPicPr>
        <p:blipFill>
          <a:blip r:embed="rId2"/>
          <a:stretch>
            <a:fillRect/>
          </a:stretch>
        </p:blipFill>
        <p:spPr>
          <a:xfrm>
            <a:off x="1547664" y="980729"/>
            <a:ext cx="6181678" cy="5616624"/>
          </a:xfrm>
          <a:prstGeom prst="rect">
            <a:avLst/>
          </a:prstGeom>
        </p:spPr>
      </p:pic>
      <p:sp>
        <p:nvSpPr>
          <p:cNvPr id="8" name="Oval 7"/>
          <p:cNvSpPr/>
          <p:nvPr/>
        </p:nvSpPr>
        <p:spPr>
          <a:xfrm>
            <a:off x="5940152" y="2420888"/>
            <a:ext cx="2016224" cy="504056"/>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884368" y="2132856"/>
            <a:ext cx="954032" cy="369332"/>
          </a:xfrm>
          <a:prstGeom prst="rect">
            <a:avLst/>
          </a:prstGeom>
          <a:noFill/>
        </p:spPr>
        <p:txBody>
          <a:bodyPr wrap="none" rtlCol="0">
            <a:spAutoFit/>
          </a:bodyPr>
          <a:lstStyle/>
          <a:p>
            <a:r>
              <a:rPr lang="en-US" b="1" dirty="0" smtClean="0">
                <a:solidFill>
                  <a:srgbClr val="FF0000"/>
                </a:solidFill>
              </a:rPr>
              <a:t>HTML5</a:t>
            </a:r>
            <a:endParaRPr lang="en-US" b="1" dirty="0">
              <a:solidFill>
                <a:srgbClr val="FF0000"/>
              </a:solidFill>
            </a:endParaRPr>
          </a:p>
        </p:txBody>
      </p:sp>
    </p:spTree>
    <p:extLst>
      <p:ext uri="{BB962C8B-B14F-4D97-AF65-F5344CB8AC3E}">
        <p14:creationId xmlns:p14="http://schemas.microsoft.com/office/powerpoint/2010/main" val="320425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60000"/>
                <a:lumOff val="40000"/>
              </a:schemeClr>
            </a:gs>
            <a:gs pos="100000">
              <a:srgbClr val="0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114" y="2565400"/>
            <a:ext cx="8388350" cy="1846263"/>
          </a:xfrm>
        </p:spPr>
        <p:txBody>
          <a:bodyPr/>
          <a:lstStyle/>
          <a:p>
            <a:r>
              <a:rPr lang="en-US" dirty="0" smtClean="0">
                <a:solidFill>
                  <a:schemeClr val="bg1"/>
                </a:solidFill>
              </a:rPr>
              <a:t>Can HTML5 become the </a:t>
            </a:r>
            <a:r>
              <a:rPr lang="en-US" b="1" dirty="0" smtClean="0">
                <a:solidFill>
                  <a:schemeClr val="bg1"/>
                </a:solidFill>
              </a:rPr>
              <a:t>preferred developer platform</a:t>
            </a:r>
            <a:r>
              <a:rPr lang="en-US" dirty="0" smtClean="0">
                <a:solidFill>
                  <a:schemeClr val="bg1"/>
                </a:solidFill>
              </a:rPr>
              <a:t> for S40 mobile products?</a:t>
            </a:r>
            <a:endParaRPr lang="en-US" dirty="0">
              <a:solidFill>
                <a:schemeClr val="bg1"/>
              </a:solidFill>
            </a:endParaRPr>
          </a:p>
        </p:txBody>
      </p:sp>
      <p:sp>
        <p:nvSpPr>
          <p:cNvPr id="3" name="Slide Number Placeholder 2"/>
          <p:cNvSpPr>
            <a:spLocks noGrp="1"/>
          </p:cNvSpPr>
          <p:nvPr>
            <p:ph type="sldNum" sz="quarter" idx="4294967295"/>
          </p:nvPr>
        </p:nvSpPr>
        <p:spPr>
          <a:xfrm>
            <a:off x="0" y="6448425"/>
            <a:ext cx="298450" cy="123825"/>
          </a:xfrm>
        </p:spPr>
        <p:txBody>
          <a:bodyPr/>
          <a:lstStyle/>
          <a:p>
            <a:fld id="{1DFF4ECC-2EB9-4399-B072-B53D46A7B74E}" type="slidenum">
              <a:rPr lang="en-GB" smtClean="0"/>
              <a:pPr/>
              <a:t>5</a:t>
            </a:fld>
            <a:endParaRPr lang="en-GB"/>
          </a:p>
        </p:txBody>
      </p:sp>
      <p:sp>
        <p:nvSpPr>
          <p:cNvPr id="4" name="Footer Placeholder 3"/>
          <p:cNvSpPr>
            <a:spLocks noGrp="1"/>
          </p:cNvSpPr>
          <p:nvPr>
            <p:ph type="ftr" sz="quarter" idx="4294967295"/>
          </p:nvPr>
        </p:nvSpPr>
        <p:spPr>
          <a:xfrm>
            <a:off x="0" y="6448425"/>
            <a:ext cx="6572250" cy="123825"/>
          </a:xfrm>
        </p:spPr>
        <p:txBody>
          <a:bodyPr/>
          <a:lstStyle/>
          <a:p>
            <a:r>
              <a:rPr lang="en-US" smtClean="0"/>
              <a:t>© Nokia 2011  MPS 2.0 - Claudio Riva</a:t>
            </a:r>
            <a:endParaRPr lang="en-GB" dirty="0"/>
          </a:p>
        </p:txBody>
      </p:sp>
    </p:spTree>
    <p:extLst>
      <p:ext uri="{BB962C8B-B14F-4D97-AF65-F5344CB8AC3E}">
        <p14:creationId xmlns:p14="http://schemas.microsoft.com/office/powerpoint/2010/main" val="1131017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Core Mobile Web Platform</a:t>
            </a:r>
            <a:endParaRPr lang="en-US" dirty="0"/>
          </a:p>
        </p:txBody>
      </p:sp>
      <p:sp>
        <p:nvSpPr>
          <p:cNvPr id="3" name="Slide Number Placeholder 2"/>
          <p:cNvSpPr>
            <a:spLocks noGrp="1"/>
          </p:cNvSpPr>
          <p:nvPr>
            <p:ph type="sldNum" sz="quarter" idx="12"/>
          </p:nvPr>
        </p:nvSpPr>
        <p:spPr>
          <a:xfrm>
            <a:off x="457200" y="6474241"/>
            <a:ext cx="298376" cy="123111"/>
          </a:xfrm>
        </p:spPr>
        <p:txBody>
          <a:bodyPr/>
          <a:lstStyle/>
          <a:p>
            <a:fld id="{1DFF4ECC-2EB9-4399-B072-B53D46A7B74E}" type="slidenum">
              <a:rPr lang="en-GB" smtClean="0"/>
              <a:pPr/>
              <a:t>6</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6" name="Rectangle 5"/>
          <p:cNvSpPr/>
          <p:nvPr/>
        </p:nvSpPr>
        <p:spPr>
          <a:xfrm rot="10800000">
            <a:off x="539552" y="1412776"/>
            <a:ext cx="1296144" cy="4536504"/>
          </a:xfrm>
          <a:prstGeom prst="rect">
            <a:avLst/>
          </a:prstGeom>
          <a:gradFill rotWithShape="1">
            <a:gsLst>
              <a:gs pos="0">
                <a:schemeClr val="accent2">
                  <a:lumMod val="50000"/>
                </a:schemeClr>
              </a:gs>
              <a:gs pos="36000">
                <a:schemeClr val="accent2">
                  <a:lumMod val="75000"/>
                </a:schemeClr>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79512" y="3933056"/>
            <a:ext cx="21602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51520" y="2420888"/>
            <a:ext cx="208823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79712" y="4077072"/>
            <a:ext cx="4071848" cy="369332"/>
          </a:xfrm>
          <a:prstGeom prst="rect">
            <a:avLst/>
          </a:prstGeom>
          <a:noFill/>
        </p:spPr>
        <p:txBody>
          <a:bodyPr wrap="none" rtlCol="0">
            <a:spAutoFit/>
          </a:bodyPr>
          <a:lstStyle/>
          <a:p>
            <a:r>
              <a:rPr lang="en-US" b="1" dirty="0" smtClean="0"/>
              <a:t>Level 0: Basic Web App Experience</a:t>
            </a:r>
            <a:endParaRPr lang="en-US" b="1" dirty="0"/>
          </a:p>
        </p:txBody>
      </p:sp>
      <p:sp>
        <p:nvSpPr>
          <p:cNvPr id="13" name="TextBox 12"/>
          <p:cNvSpPr txBox="1"/>
          <p:nvPr/>
        </p:nvSpPr>
        <p:spPr>
          <a:xfrm>
            <a:off x="1979712" y="2564904"/>
            <a:ext cx="3956094" cy="369332"/>
          </a:xfrm>
          <a:prstGeom prst="rect">
            <a:avLst/>
          </a:prstGeom>
          <a:noFill/>
        </p:spPr>
        <p:txBody>
          <a:bodyPr wrap="none" rtlCol="0">
            <a:spAutoFit/>
          </a:bodyPr>
          <a:lstStyle/>
          <a:p>
            <a:r>
              <a:rPr lang="en-US" b="1" dirty="0" smtClean="0"/>
              <a:t>Level 1: Rich Web App Experience</a:t>
            </a:r>
            <a:endParaRPr lang="en-US" b="1" dirty="0"/>
          </a:p>
        </p:txBody>
      </p:sp>
      <p:sp>
        <p:nvSpPr>
          <p:cNvPr id="14" name="Rectangle 13"/>
          <p:cNvSpPr/>
          <p:nvPr/>
        </p:nvSpPr>
        <p:spPr>
          <a:xfrm>
            <a:off x="6119664" y="1196752"/>
            <a:ext cx="3024336" cy="2062103"/>
          </a:xfrm>
          <a:prstGeom prst="rect">
            <a:avLst/>
          </a:prstGeom>
        </p:spPr>
        <p:txBody>
          <a:bodyPr wrap="square">
            <a:spAutoFit/>
          </a:bodyPr>
          <a:lstStyle/>
          <a:p>
            <a:r>
              <a:rPr lang="en-US" sz="1600" dirty="0">
                <a:solidFill>
                  <a:schemeClr val="bg1">
                    <a:lumMod val="50000"/>
                  </a:schemeClr>
                </a:solidFill>
              </a:rPr>
              <a:t>The goal of the </a:t>
            </a:r>
            <a:r>
              <a:rPr lang="en-US" sz="1600" dirty="0">
                <a:solidFill>
                  <a:schemeClr val="bg1">
                    <a:lumMod val="50000"/>
                  </a:schemeClr>
                </a:solidFill>
                <a:hlinkClick r:id="rId2"/>
              </a:rPr>
              <a:t>Core Mobile Web Platform Community Group (CG) </a:t>
            </a:r>
            <a:r>
              <a:rPr lang="en-US" sz="1600" dirty="0">
                <a:solidFill>
                  <a:schemeClr val="bg1">
                    <a:lumMod val="50000"/>
                  </a:schemeClr>
                </a:solidFill>
              </a:rPr>
              <a:t>is to accelerate the adoption of the Mobile Web as a compelling platform for the development of modern mobile web applications. </a:t>
            </a:r>
          </a:p>
        </p:txBody>
      </p:sp>
      <p:sp>
        <p:nvSpPr>
          <p:cNvPr id="15" name="TextBox 14"/>
          <p:cNvSpPr txBox="1"/>
          <p:nvPr/>
        </p:nvSpPr>
        <p:spPr>
          <a:xfrm>
            <a:off x="1979712" y="1484784"/>
            <a:ext cx="3866150" cy="369332"/>
          </a:xfrm>
          <a:prstGeom prst="rect">
            <a:avLst/>
          </a:prstGeom>
          <a:noFill/>
        </p:spPr>
        <p:txBody>
          <a:bodyPr wrap="none" rtlCol="0">
            <a:spAutoFit/>
          </a:bodyPr>
          <a:lstStyle/>
          <a:p>
            <a:r>
              <a:rPr lang="en-US" b="1" dirty="0" smtClean="0"/>
              <a:t>Level 2: Full Web App Experience</a:t>
            </a:r>
            <a:endParaRPr lang="en-US" b="1" dirty="0"/>
          </a:p>
        </p:txBody>
      </p:sp>
      <p:sp>
        <p:nvSpPr>
          <p:cNvPr id="16" name="TextBox 15"/>
          <p:cNvSpPr txBox="1"/>
          <p:nvPr/>
        </p:nvSpPr>
        <p:spPr>
          <a:xfrm>
            <a:off x="2267744" y="1907540"/>
            <a:ext cx="2583723" cy="369332"/>
          </a:xfrm>
          <a:prstGeom prst="rect">
            <a:avLst/>
          </a:prstGeom>
          <a:noFill/>
        </p:spPr>
        <p:txBody>
          <a:bodyPr wrap="none" rtlCol="0">
            <a:spAutoFit/>
          </a:bodyPr>
          <a:lstStyle/>
          <a:p>
            <a:r>
              <a:rPr lang="en-US" dirty="0" smtClean="0"/>
              <a:t>Full (PC grade) support</a:t>
            </a:r>
            <a:endParaRPr lang="en-US" dirty="0"/>
          </a:p>
        </p:txBody>
      </p:sp>
      <p:sp>
        <p:nvSpPr>
          <p:cNvPr id="17" name="TextBox 16"/>
          <p:cNvSpPr txBox="1"/>
          <p:nvPr/>
        </p:nvSpPr>
        <p:spPr>
          <a:xfrm>
            <a:off x="2339752" y="3068960"/>
            <a:ext cx="3600400" cy="646331"/>
          </a:xfrm>
          <a:prstGeom prst="rect">
            <a:avLst/>
          </a:prstGeom>
          <a:noFill/>
        </p:spPr>
        <p:txBody>
          <a:bodyPr wrap="square" rtlCol="0">
            <a:spAutoFit/>
          </a:bodyPr>
          <a:lstStyle/>
          <a:p>
            <a:r>
              <a:rPr lang="en-US" dirty="0" smtClean="0"/>
              <a:t>2D Games, Audio and Video Apps, Camera Apps</a:t>
            </a:r>
            <a:endParaRPr lang="en-US" dirty="0"/>
          </a:p>
        </p:txBody>
      </p:sp>
      <p:sp>
        <p:nvSpPr>
          <p:cNvPr id="18" name="TextBox 17"/>
          <p:cNvSpPr txBox="1"/>
          <p:nvPr/>
        </p:nvSpPr>
        <p:spPr>
          <a:xfrm>
            <a:off x="2483768" y="4509120"/>
            <a:ext cx="3312368" cy="646331"/>
          </a:xfrm>
          <a:prstGeom prst="rect">
            <a:avLst/>
          </a:prstGeom>
          <a:noFill/>
        </p:spPr>
        <p:txBody>
          <a:bodyPr wrap="square" rtlCol="0">
            <a:spAutoFit/>
          </a:bodyPr>
          <a:lstStyle/>
          <a:p>
            <a:r>
              <a:rPr lang="en-US" dirty="0" smtClean="0"/>
              <a:t>Partial support for HTML5, CSS3, and JS API.</a:t>
            </a:r>
            <a:endParaRPr lang="en-US" dirty="0"/>
          </a:p>
        </p:txBody>
      </p:sp>
      <p:sp>
        <p:nvSpPr>
          <p:cNvPr id="19" name="TextBox 18"/>
          <p:cNvSpPr txBox="1"/>
          <p:nvPr/>
        </p:nvSpPr>
        <p:spPr>
          <a:xfrm>
            <a:off x="6948264" y="4077072"/>
            <a:ext cx="2088232" cy="646331"/>
          </a:xfrm>
          <a:prstGeom prst="rect">
            <a:avLst/>
          </a:prstGeom>
          <a:noFill/>
        </p:spPr>
        <p:txBody>
          <a:bodyPr wrap="square" rtlCol="0">
            <a:spAutoFit/>
          </a:bodyPr>
          <a:lstStyle/>
          <a:p>
            <a:r>
              <a:rPr lang="en-US" b="1" dirty="0" smtClean="0">
                <a:solidFill>
                  <a:srgbClr val="FF0000"/>
                </a:solidFill>
              </a:rPr>
              <a:t>Can S40 be part of this </a:t>
            </a:r>
            <a:r>
              <a:rPr lang="en-US" b="1" dirty="0" err="1" smtClean="0">
                <a:solidFill>
                  <a:srgbClr val="FF0000"/>
                </a:solidFill>
              </a:rPr>
              <a:t>familly</a:t>
            </a:r>
            <a:r>
              <a:rPr lang="en-US" b="1" dirty="0" smtClean="0">
                <a:solidFill>
                  <a:srgbClr val="FF0000"/>
                </a:solidFill>
              </a:rPr>
              <a:t> ?</a:t>
            </a:r>
            <a:endParaRPr lang="en-US" b="1" dirty="0">
              <a:solidFill>
                <a:srgbClr val="FF0000"/>
              </a:solidFill>
            </a:endParaRPr>
          </a:p>
        </p:txBody>
      </p:sp>
      <p:cxnSp>
        <p:nvCxnSpPr>
          <p:cNvPr id="21" name="Straight Arrow Connector 20"/>
          <p:cNvCxnSpPr/>
          <p:nvPr/>
        </p:nvCxnSpPr>
        <p:spPr>
          <a:xfrm flipH="1">
            <a:off x="6228184" y="4293096"/>
            <a:ext cx="720080"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79512" y="5301208"/>
            <a:ext cx="216024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011225" y="5373216"/>
            <a:ext cx="3352863" cy="369332"/>
          </a:xfrm>
          <a:prstGeom prst="rect">
            <a:avLst/>
          </a:prstGeom>
          <a:noFill/>
        </p:spPr>
        <p:txBody>
          <a:bodyPr wrap="none" rtlCol="0">
            <a:spAutoFit/>
          </a:bodyPr>
          <a:lstStyle/>
          <a:p>
            <a:r>
              <a:rPr lang="en-US" b="1" dirty="0" smtClean="0"/>
              <a:t>Limited Web App Experience</a:t>
            </a:r>
            <a:endParaRPr lang="en-US" b="1" dirty="0"/>
          </a:p>
        </p:txBody>
      </p:sp>
      <p:sp>
        <p:nvSpPr>
          <p:cNvPr id="24" name="TextBox 23"/>
          <p:cNvSpPr txBox="1"/>
          <p:nvPr/>
        </p:nvSpPr>
        <p:spPr>
          <a:xfrm>
            <a:off x="2483768" y="5733256"/>
            <a:ext cx="3312368" cy="369332"/>
          </a:xfrm>
          <a:prstGeom prst="rect">
            <a:avLst/>
          </a:prstGeom>
          <a:noFill/>
        </p:spPr>
        <p:txBody>
          <a:bodyPr wrap="square" rtlCol="0">
            <a:spAutoFit/>
          </a:bodyPr>
          <a:lstStyle/>
          <a:p>
            <a:r>
              <a:rPr lang="en-US" dirty="0" smtClean="0"/>
              <a:t>Proxy based </a:t>
            </a:r>
            <a:r>
              <a:rPr lang="en-US" dirty="0" err="1" smtClean="0"/>
              <a:t>webapps</a:t>
            </a:r>
            <a:endParaRPr lang="en-US" dirty="0"/>
          </a:p>
        </p:txBody>
      </p:sp>
    </p:spTree>
    <p:extLst>
      <p:ext uri="{BB962C8B-B14F-4D97-AF65-F5344CB8AC3E}">
        <p14:creationId xmlns:p14="http://schemas.microsoft.com/office/powerpoint/2010/main" val="41173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part of Level 0 ? </a:t>
            </a:r>
            <a:endParaRPr lang="en-US" dirty="0"/>
          </a:p>
        </p:txBody>
      </p:sp>
      <p:sp>
        <p:nvSpPr>
          <p:cNvPr id="3" name="Slide Number Placeholder 2"/>
          <p:cNvSpPr>
            <a:spLocks noGrp="1"/>
          </p:cNvSpPr>
          <p:nvPr>
            <p:ph type="sldNum" sz="quarter" idx="12"/>
          </p:nvPr>
        </p:nvSpPr>
        <p:spPr>
          <a:xfrm>
            <a:off x="457200" y="6449160"/>
            <a:ext cx="298376" cy="360000"/>
          </a:xfrm>
        </p:spPr>
        <p:txBody>
          <a:bodyPr/>
          <a:lstStyle/>
          <a:p>
            <a:fld id="{1DFF4ECC-2EB9-4399-B072-B53D46A7B74E}" type="slidenum">
              <a:rPr lang="en-GB" smtClean="0"/>
              <a:pPr/>
              <a:t>7</a:t>
            </a:fld>
            <a:endParaRPr lang="en-GB"/>
          </a:p>
        </p:txBody>
      </p:sp>
      <p:sp>
        <p:nvSpPr>
          <p:cNvPr id="4" name="Footer Placeholder 3"/>
          <p:cNvSpPr>
            <a:spLocks noGrp="1"/>
          </p:cNvSpPr>
          <p:nvPr>
            <p:ph type="ftr" sz="quarter" idx="3"/>
          </p:nvPr>
        </p:nvSpPr>
        <p:spPr/>
        <p:txBody>
          <a:bodyPr/>
          <a:lstStyle/>
          <a:p>
            <a:r>
              <a:rPr lang="en-US" dirty="0" smtClean="0"/>
              <a:t>© Nokia 2011  MPS 2.0 - Claudio Riva</a:t>
            </a:r>
            <a:endParaRPr lang="en-GB" dirty="0"/>
          </a:p>
        </p:txBody>
      </p:sp>
      <p:sp>
        <p:nvSpPr>
          <p:cNvPr id="6" name="Rectangle 5"/>
          <p:cNvSpPr/>
          <p:nvPr/>
        </p:nvSpPr>
        <p:spPr>
          <a:xfrm>
            <a:off x="467544" y="508518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Web Storage</a:t>
            </a:r>
            <a:endParaRPr lang="en-US" sz="1600" dirty="0"/>
          </a:p>
        </p:txBody>
      </p:sp>
      <p:sp>
        <p:nvSpPr>
          <p:cNvPr id="7" name="Rectangle 6"/>
          <p:cNvSpPr/>
          <p:nvPr/>
        </p:nvSpPr>
        <p:spPr>
          <a:xfrm>
            <a:off x="467544" y="544522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Application Cache</a:t>
            </a:r>
            <a:endParaRPr lang="en-US" sz="1600" dirty="0"/>
          </a:p>
        </p:txBody>
      </p:sp>
      <p:sp>
        <p:nvSpPr>
          <p:cNvPr id="8" name="Rectangle 7"/>
          <p:cNvSpPr/>
          <p:nvPr/>
        </p:nvSpPr>
        <p:spPr>
          <a:xfrm>
            <a:off x="467544" y="292494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CSS 2.1</a:t>
            </a:r>
            <a:endParaRPr lang="en-US" sz="1600" dirty="0"/>
          </a:p>
        </p:txBody>
      </p:sp>
      <p:sp>
        <p:nvSpPr>
          <p:cNvPr id="9" name="Rectangle 8"/>
          <p:cNvSpPr/>
          <p:nvPr/>
        </p:nvSpPr>
        <p:spPr>
          <a:xfrm>
            <a:off x="467544" y="400506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2D Canvas</a:t>
            </a:r>
            <a:endParaRPr lang="en-US" sz="1600" dirty="0"/>
          </a:p>
        </p:txBody>
      </p:sp>
      <p:sp>
        <p:nvSpPr>
          <p:cNvPr id="10" name="Rectangle 9"/>
          <p:cNvSpPr/>
          <p:nvPr/>
        </p:nvSpPr>
        <p:spPr>
          <a:xfrm>
            <a:off x="467544" y="2204864"/>
            <a:ext cx="2376264" cy="7447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Selected CSS3 </a:t>
            </a:r>
          </a:p>
          <a:p>
            <a:pPr algn="ctr"/>
            <a:r>
              <a:rPr lang="en-US" sz="1200" dirty="0" smtClean="0"/>
              <a:t>(text, color, background, animations, transitions)</a:t>
            </a:r>
            <a:endParaRPr lang="en-US" sz="1200" dirty="0"/>
          </a:p>
        </p:txBody>
      </p:sp>
      <p:sp>
        <p:nvSpPr>
          <p:cNvPr id="11" name="Rectangle 10"/>
          <p:cNvSpPr/>
          <p:nvPr/>
        </p:nvSpPr>
        <p:spPr>
          <a:xfrm>
            <a:off x="467544" y="436510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Data URL</a:t>
            </a:r>
            <a:endParaRPr lang="en-US" sz="1600" dirty="0"/>
          </a:p>
        </p:txBody>
      </p:sp>
      <p:sp>
        <p:nvSpPr>
          <p:cNvPr id="12" name="Rectangle 11"/>
          <p:cNvSpPr/>
          <p:nvPr/>
        </p:nvSpPr>
        <p:spPr>
          <a:xfrm>
            <a:off x="467544" y="364502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Geolocation</a:t>
            </a:r>
            <a:endParaRPr lang="en-US" sz="1600" dirty="0"/>
          </a:p>
        </p:txBody>
      </p:sp>
      <p:sp>
        <p:nvSpPr>
          <p:cNvPr id="13" name="Rectangle 12"/>
          <p:cNvSpPr/>
          <p:nvPr/>
        </p:nvSpPr>
        <p:spPr>
          <a:xfrm>
            <a:off x="467544" y="472514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JSON</a:t>
            </a:r>
            <a:endParaRPr lang="en-US" sz="1600" dirty="0"/>
          </a:p>
        </p:txBody>
      </p:sp>
      <p:sp>
        <p:nvSpPr>
          <p:cNvPr id="14" name="Rectangle 13"/>
          <p:cNvSpPr/>
          <p:nvPr/>
        </p:nvSpPr>
        <p:spPr>
          <a:xfrm>
            <a:off x="467544" y="184482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Selectors Level 2</a:t>
            </a:r>
            <a:endParaRPr lang="en-US" sz="1600" dirty="0"/>
          </a:p>
        </p:txBody>
      </p:sp>
      <p:sp>
        <p:nvSpPr>
          <p:cNvPr id="15" name="Rectangle 14"/>
          <p:cNvSpPr/>
          <p:nvPr/>
        </p:nvSpPr>
        <p:spPr>
          <a:xfrm>
            <a:off x="467544" y="328498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Video</a:t>
            </a:r>
            <a:endParaRPr lang="en-US" sz="1600" dirty="0"/>
          </a:p>
        </p:txBody>
      </p:sp>
      <p:sp>
        <p:nvSpPr>
          <p:cNvPr id="16" name="Rectangle 15"/>
          <p:cNvSpPr/>
          <p:nvPr/>
        </p:nvSpPr>
        <p:spPr>
          <a:xfrm>
            <a:off x="467544" y="148478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Viewport</a:t>
            </a:r>
            <a:endParaRPr lang="en-US" sz="1600" dirty="0"/>
          </a:p>
        </p:txBody>
      </p:sp>
      <p:sp>
        <p:nvSpPr>
          <p:cNvPr id="18" name="Rectangle 17"/>
          <p:cNvSpPr/>
          <p:nvPr/>
        </p:nvSpPr>
        <p:spPr>
          <a:xfrm>
            <a:off x="467544" y="5777437"/>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ECMAScript</a:t>
            </a:r>
            <a:r>
              <a:rPr lang="en-US" sz="1600" dirty="0"/>
              <a:t> ed3</a:t>
            </a:r>
          </a:p>
        </p:txBody>
      </p:sp>
      <p:sp>
        <p:nvSpPr>
          <p:cNvPr id="20" name="Rectangle 19"/>
          <p:cNvSpPr/>
          <p:nvPr/>
        </p:nvSpPr>
        <p:spPr>
          <a:xfrm>
            <a:off x="467544" y="1124744"/>
            <a:ext cx="2376264" cy="360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Touch Events 1</a:t>
            </a:r>
            <a:endParaRPr lang="en-US" sz="1600" dirty="0"/>
          </a:p>
        </p:txBody>
      </p:sp>
      <p:sp>
        <p:nvSpPr>
          <p:cNvPr id="21" name="TextBox 20"/>
          <p:cNvSpPr txBox="1"/>
          <p:nvPr/>
        </p:nvSpPr>
        <p:spPr>
          <a:xfrm>
            <a:off x="4644008" y="1340768"/>
            <a:ext cx="3384375" cy="1200329"/>
          </a:xfrm>
          <a:prstGeom prst="rect">
            <a:avLst/>
          </a:prstGeom>
          <a:noFill/>
        </p:spPr>
        <p:txBody>
          <a:bodyPr wrap="square" rtlCol="0">
            <a:spAutoFit/>
          </a:bodyPr>
          <a:lstStyle/>
          <a:p>
            <a:r>
              <a:rPr lang="en-US" dirty="0" smtClean="0"/>
              <a:t>Common </a:t>
            </a:r>
            <a:r>
              <a:rPr lang="en-US" dirty="0"/>
              <a:t>baseline </a:t>
            </a:r>
            <a:r>
              <a:rPr lang="en-US" dirty="0" smtClean="0"/>
              <a:t>of functionality to be universally </a:t>
            </a:r>
            <a:r>
              <a:rPr lang="en-US" dirty="0"/>
              <a:t>available to </a:t>
            </a:r>
            <a:r>
              <a:rPr lang="en-US" dirty="0" smtClean="0"/>
              <a:t>developers for creating meaningful web apps</a:t>
            </a:r>
            <a:endParaRPr lang="en-US" dirty="0"/>
          </a:p>
        </p:txBody>
      </p:sp>
      <p:sp>
        <p:nvSpPr>
          <p:cNvPr id="22" name="TextBox 21"/>
          <p:cNvSpPr txBox="1"/>
          <p:nvPr/>
        </p:nvSpPr>
        <p:spPr>
          <a:xfrm>
            <a:off x="4499992" y="3789040"/>
            <a:ext cx="3960440" cy="1754327"/>
          </a:xfrm>
          <a:prstGeom prst="rect">
            <a:avLst/>
          </a:prstGeom>
          <a:noFill/>
        </p:spPr>
        <p:txBody>
          <a:bodyPr wrap="square" rtlCol="0">
            <a:spAutoFit/>
          </a:bodyPr>
          <a:lstStyle/>
          <a:p>
            <a:r>
              <a:rPr lang="en-US" b="1" dirty="0" smtClean="0"/>
              <a:t>Can this work on work on S40 HW configuration ? </a:t>
            </a:r>
          </a:p>
          <a:p>
            <a:endParaRPr lang="en-US" b="1" dirty="0">
              <a:solidFill>
                <a:srgbClr val="E32C18"/>
              </a:solidFill>
            </a:endParaRPr>
          </a:p>
          <a:p>
            <a:r>
              <a:rPr lang="en-US" b="1" dirty="0" smtClean="0">
                <a:solidFill>
                  <a:srgbClr val="E32C18"/>
                </a:solidFill>
              </a:rPr>
              <a:t>Possibly on a 64MB memory configuration but more studies must be conducted.</a:t>
            </a:r>
            <a:endParaRPr lang="en-US" b="1" dirty="0">
              <a:solidFill>
                <a:srgbClr val="E32C18"/>
              </a:solidFill>
            </a:endParaRPr>
          </a:p>
        </p:txBody>
      </p:sp>
    </p:spTree>
    <p:extLst>
      <p:ext uri="{BB962C8B-B14F-4D97-AF65-F5344CB8AC3E}">
        <p14:creationId xmlns:p14="http://schemas.microsoft.com/office/powerpoint/2010/main" val="263719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Applications on S40</a:t>
            </a:r>
            <a:endParaRPr lang="en-US" dirty="0"/>
          </a:p>
        </p:txBody>
      </p:sp>
      <p:sp>
        <p:nvSpPr>
          <p:cNvPr id="3" name="Slide Number Placeholder 2"/>
          <p:cNvSpPr>
            <a:spLocks noGrp="1"/>
          </p:cNvSpPr>
          <p:nvPr>
            <p:ph type="sldNum" sz="quarter" idx="12"/>
          </p:nvPr>
        </p:nvSpPr>
        <p:spPr>
          <a:xfrm>
            <a:off x="323528" y="6449161"/>
            <a:ext cx="298376" cy="123111"/>
          </a:xfrm>
        </p:spPr>
        <p:txBody>
          <a:bodyPr/>
          <a:lstStyle/>
          <a:p>
            <a:fld id="{1DFF4ECC-2EB9-4399-B072-B53D46A7B74E}" type="slidenum">
              <a:rPr lang="en-GB" smtClean="0"/>
              <a:pPr/>
              <a:t>8</a:t>
            </a:fld>
            <a:endParaRPr lang="en-GB"/>
          </a:p>
        </p:txBody>
      </p:sp>
      <p:sp>
        <p:nvSpPr>
          <p:cNvPr id="4" name="Footer Placeholder 3"/>
          <p:cNvSpPr>
            <a:spLocks noGrp="1"/>
          </p:cNvSpPr>
          <p:nvPr>
            <p:ph type="ftr" sz="quarter" idx="3"/>
          </p:nvPr>
        </p:nvSpPr>
        <p:spPr/>
        <p:txBody>
          <a:bodyPr/>
          <a:lstStyle/>
          <a:p>
            <a:r>
              <a:rPr lang="en-US" dirty="0" smtClean="0"/>
              <a:t>© Nokia 2011  MPS 2.0 - Claudio Riva</a:t>
            </a:r>
            <a:endParaRPr lang="en-GB" dirty="0"/>
          </a:p>
        </p:txBody>
      </p:sp>
      <p:pic>
        <p:nvPicPr>
          <p:cNvPr id="7" name="Picture 6"/>
          <p:cNvPicPr>
            <a:picLocks noChangeAspect="1"/>
          </p:cNvPicPr>
          <p:nvPr/>
        </p:nvPicPr>
        <p:blipFill>
          <a:blip r:embed="rId2"/>
          <a:stretch>
            <a:fillRect/>
          </a:stretch>
        </p:blipFill>
        <p:spPr>
          <a:xfrm>
            <a:off x="3275856" y="1628800"/>
            <a:ext cx="1798960" cy="2735477"/>
          </a:xfrm>
          <a:prstGeom prst="rect">
            <a:avLst/>
          </a:prstGeom>
        </p:spPr>
      </p:pic>
      <p:cxnSp>
        <p:nvCxnSpPr>
          <p:cNvPr id="10" name="Straight Arrow Connector 9"/>
          <p:cNvCxnSpPr/>
          <p:nvPr/>
        </p:nvCxnSpPr>
        <p:spPr>
          <a:xfrm flipH="1">
            <a:off x="1907704" y="2492896"/>
            <a:ext cx="12241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220072" y="2420888"/>
            <a:ext cx="15841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39552" y="1988840"/>
            <a:ext cx="1262523" cy="369332"/>
          </a:xfrm>
          <a:prstGeom prst="rect">
            <a:avLst/>
          </a:prstGeom>
          <a:noFill/>
        </p:spPr>
        <p:txBody>
          <a:bodyPr wrap="none" rtlCol="0">
            <a:spAutoFit/>
          </a:bodyPr>
          <a:lstStyle/>
          <a:p>
            <a:r>
              <a:rPr lang="en-US" dirty="0" smtClean="0"/>
              <a:t>Interaction</a:t>
            </a:r>
            <a:endParaRPr lang="en-US" dirty="0"/>
          </a:p>
        </p:txBody>
      </p:sp>
      <p:sp>
        <p:nvSpPr>
          <p:cNvPr id="15" name="TextBox 14"/>
          <p:cNvSpPr txBox="1"/>
          <p:nvPr/>
        </p:nvSpPr>
        <p:spPr>
          <a:xfrm>
            <a:off x="5508104" y="1916832"/>
            <a:ext cx="1339279" cy="369332"/>
          </a:xfrm>
          <a:prstGeom prst="rect">
            <a:avLst/>
          </a:prstGeom>
          <a:noFill/>
        </p:spPr>
        <p:txBody>
          <a:bodyPr wrap="none" rtlCol="0">
            <a:spAutoFit/>
          </a:bodyPr>
          <a:lstStyle/>
          <a:p>
            <a:r>
              <a:rPr lang="en-US" dirty="0" smtClean="0"/>
              <a:t>Networking</a:t>
            </a:r>
            <a:endParaRPr lang="en-US" dirty="0"/>
          </a:p>
        </p:txBody>
      </p:sp>
      <p:sp>
        <p:nvSpPr>
          <p:cNvPr id="17" name="TextBox 16"/>
          <p:cNvSpPr txBox="1"/>
          <p:nvPr/>
        </p:nvSpPr>
        <p:spPr>
          <a:xfrm>
            <a:off x="7236296" y="1988840"/>
            <a:ext cx="1370487" cy="861774"/>
          </a:xfrm>
          <a:prstGeom prst="rect">
            <a:avLst/>
          </a:prstGeom>
          <a:noFill/>
        </p:spPr>
        <p:txBody>
          <a:bodyPr wrap="none" rtlCol="0">
            <a:spAutoFit/>
          </a:bodyPr>
          <a:lstStyle/>
          <a:p>
            <a:r>
              <a:rPr lang="en-US" sz="1600" dirty="0" smtClean="0">
                <a:solidFill>
                  <a:srgbClr val="323232"/>
                </a:solidFill>
              </a:rPr>
              <a:t>Web Server</a:t>
            </a:r>
          </a:p>
          <a:p>
            <a:r>
              <a:rPr lang="en-US" sz="1600" dirty="0" smtClean="0">
                <a:solidFill>
                  <a:srgbClr val="323232"/>
                </a:solidFill>
              </a:rPr>
              <a:t>Proxy Server </a:t>
            </a:r>
          </a:p>
          <a:p>
            <a:r>
              <a:rPr lang="en-US" sz="1600" dirty="0" smtClean="0">
                <a:solidFill>
                  <a:srgbClr val="323232"/>
                </a:solidFill>
              </a:rPr>
              <a:t>Web APIs</a:t>
            </a:r>
            <a:endParaRPr lang="en-US" sz="1600" dirty="0">
              <a:solidFill>
                <a:srgbClr val="323232"/>
              </a:solidFill>
            </a:endParaRPr>
          </a:p>
        </p:txBody>
      </p:sp>
      <p:sp>
        <p:nvSpPr>
          <p:cNvPr id="18" name="TextBox 17"/>
          <p:cNvSpPr txBox="1"/>
          <p:nvPr/>
        </p:nvSpPr>
        <p:spPr>
          <a:xfrm>
            <a:off x="755576" y="5157192"/>
            <a:ext cx="1890887" cy="369332"/>
          </a:xfrm>
          <a:prstGeom prst="rect">
            <a:avLst/>
          </a:prstGeom>
          <a:noFill/>
        </p:spPr>
        <p:txBody>
          <a:bodyPr wrap="none" rtlCol="0">
            <a:spAutoFit/>
          </a:bodyPr>
          <a:lstStyle/>
          <a:p>
            <a:r>
              <a:rPr lang="en-US" dirty="0" smtClean="0"/>
              <a:t>HW Acceleration</a:t>
            </a:r>
            <a:endParaRPr lang="en-US" dirty="0"/>
          </a:p>
        </p:txBody>
      </p:sp>
      <p:sp>
        <p:nvSpPr>
          <p:cNvPr id="19" name="TextBox 18"/>
          <p:cNvSpPr txBox="1"/>
          <p:nvPr/>
        </p:nvSpPr>
        <p:spPr>
          <a:xfrm>
            <a:off x="6372200" y="5157192"/>
            <a:ext cx="2057700" cy="369332"/>
          </a:xfrm>
          <a:prstGeom prst="rect">
            <a:avLst/>
          </a:prstGeom>
          <a:noFill/>
        </p:spPr>
        <p:txBody>
          <a:bodyPr wrap="none" rtlCol="0">
            <a:spAutoFit/>
          </a:bodyPr>
          <a:lstStyle/>
          <a:p>
            <a:r>
              <a:rPr lang="en-US" dirty="0" smtClean="0"/>
              <a:t>Device Resources</a:t>
            </a:r>
            <a:endParaRPr lang="en-US" dirty="0"/>
          </a:p>
        </p:txBody>
      </p:sp>
      <p:cxnSp>
        <p:nvCxnSpPr>
          <p:cNvPr id="20" name="Straight Arrow Connector 19"/>
          <p:cNvCxnSpPr>
            <a:endCxn id="18" idx="0"/>
          </p:cNvCxnSpPr>
          <p:nvPr/>
        </p:nvCxnSpPr>
        <p:spPr>
          <a:xfrm flipH="1">
            <a:off x="1701020" y="3933056"/>
            <a:ext cx="1502828"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220072" y="3933056"/>
            <a:ext cx="1800200"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372200" y="5517232"/>
            <a:ext cx="2160240" cy="584776"/>
          </a:xfrm>
          <a:prstGeom prst="rect">
            <a:avLst/>
          </a:prstGeom>
          <a:noFill/>
        </p:spPr>
        <p:txBody>
          <a:bodyPr wrap="square" rtlCol="0">
            <a:spAutoFit/>
          </a:bodyPr>
          <a:lstStyle/>
          <a:p>
            <a:r>
              <a:rPr lang="en-US" sz="1600" dirty="0" smtClean="0">
                <a:solidFill>
                  <a:srgbClr val="323232"/>
                </a:solidFill>
              </a:rPr>
              <a:t>Storage, Camera, Sensors, Connectivity</a:t>
            </a:r>
            <a:endParaRPr lang="en-US" sz="1600" dirty="0">
              <a:solidFill>
                <a:srgbClr val="323232"/>
              </a:solidFill>
            </a:endParaRPr>
          </a:p>
        </p:txBody>
      </p:sp>
      <p:sp>
        <p:nvSpPr>
          <p:cNvPr id="25" name="TextBox 24"/>
          <p:cNvSpPr txBox="1"/>
          <p:nvPr/>
        </p:nvSpPr>
        <p:spPr>
          <a:xfrm>
            <a:off x="611560" y="5517232"/>
            <a:ext cx="2376264" cy="830997"/>
          </a:xfrm>
          <a:prstGeom prst="rect">
            <a:avLst/>
          </a:prstGeom>
          <a:noFill/>
        </p:spPr>
        <p:txBody>
          <a:bodyPr wrap="square" rtlCol="0">
            <a:spAutoFit/>
          </a:bodyPr>
          <a:lstStyle/>
          <a:p>
            <a:r>
              <a:rPr lang="en-US" sz="1600" dirty="0" smtClean="0">
                <a:solidFill>
                  <a:srgbClr val="323232"/>
                </a:solidFill>
              </a:rPr>
              <a:t>Animations, transitions, 2D/3D effects, audio/video playback</a:t>
            </a:r>
            <a:endParaRPr lang="en-US" sz="1600" dirty="0">
              <a:solidFill>
                <a:srgbClr val="323232"/>
              </a:solidFill>
            </a:endParaRPr>
          </a:p>
        </p:txBody>
      </p:sp>
      <p:sp>
        <p:nvSpPr>
          <p:cNvPr id="26" name="TextBox 25"/>
          <p:cNvSpPr txBox="1"/>
          <p:nvPr/>
        </p:nvSpPr>
        <p:spPr>
          <a:xfrm>
            <a:off x="179512" y="2556192"/>
            <a:ext cx="2160240" cy="830997"/>
          </a:xfrm>
          <a:prstGeom prst="rect">
            <a:avLst/>
          </a:prstGeom>
          <a:noFill/>
        </p:spPr>
        <p:txBody>
          <a:bodyPr wrap="square" rtlCol="0">
            <a:spAutoFit/>
          </a:bodyPr>
          <a:lstStyle/>
          <a:p>
            <a:r>
              <a:rPr lang="en-US" sz="1600" dirty="0">
                <a:solidFill>
                  <a:srgbClr val="323232"/>
                </a:solidFill>
              </a:rPr>
              <a:t>N</a:t>
            </a:r>
            <a:r>
              <a:rPr lang="en-US" sz="1600" dirty="0" smtClean="0">
                <a:solidFill>
                  <a:srgbClr val="323232"/>
                </a:solidFill>
              </a:rPr>
              <a:t>ative app-like interactivity, no page refresh</a:t>
            </a:r>
            <a:endParaRPr lang="en-US" sz="1600" dirty="0">
              <a:solidFill>
                <a:srgbClr val="323232"/>
              </a:solidFill>
            </a:endParaRPr>
          </a:p>
        </p:txBody>
      </p:sp>
      <p:sp>
        <p:nvSpPr>
          <p:cNvPr id="27" name="TextBox 26"/>
          <p:cNvSpPr txBox="1"/>
          <p:nvPr/>
        </p:nvSpPr>
        <p:spPr>
          <a:xfrm>
            <a:off x="3491880" y="5157192"/>
            <a:ext cx="1941945" cy="369332"/>
          </a:xfrm>
          <a:prstGeom prst="rect">
            <a:avLst/>
          </a:prstGeom>
          <a:noFill/>
        </p:spPr>
        <p:txBody>
          <a:bodyPr wrap="none" rtlCol="0">
            <a:spAutoFit/>
          </a:bodyPr>
          <a:lstStyle/>
          <a:p>
            <a:r>
              <a:rPr lang="en-US" dirty="0" smtClean="0"/>
              <a:t>HTML5/W3C API</a:t>
            </a:r>
            <a:endParaRPr lang="en-US" dirty="0"/>
          </a:p>
        </p:txBody>
      </p:sp>
      <p:sp>
        <p:nvSpPr>
          <p:cNvPr id="28" name="TextBox 27"/>
          <p:cNvSpPr txBox="1"/>
          <p:nvPr/>
        </p:nvSpPr>
        <p:spPr>
          <a:xfrm>
            <a:off x="3347864" y="5517232"/>
            <a:ext cx="2520280" cy="830997"/>
          </a:xfrm>
          <a:prstGeom prst="rect">
            <a:avLst/>
          </a:prstGeom>
          <a:noFill/>
        </p:spPr>
        <p:txBody>
          <a:bodyPr wrap="square" rtlCol="0">
            <a:spAutoFit/>
          </a:bodyPr>
          <a:lstStyle/>
          <a:p>
            <a:r>
              <a:rPr lang="en-US" sz="1600" dirty="0" smtClean="0">
                <a:solidFill>
                  <a:srgbClr val="323232"/>
                </a:solidFill>
              </a:rPr>
              <a:t>Forms, 2D Canvas, web socket, </a:t>
            </a:r>
            <a:r>
              <a:rPr lang="en-US" sz="1600" dirty="0">
                <a:solidFill>
                  <a:srgbClr val="323232"/>
                </a:solidFill>
              </a:rPr>
              <a:t>t</a:t>
            </a:r>
            <a:r>
              <a:rPr lang="en-US" sz="1600" dirty="0" smtClean="0">
                <a:solidFill>
                  <a:srgbClr val="323232"/>
                </a:solidFill>
              </a:rPr>
              <a:t>ouch events, media queries</a:t>
            </a:r>
            <a:endParaRPr lang="en-US" sz="1600" dirty="0">
              <a:solidFill>
                <a:srgbClr val="323232"/>
              </a:solidFill>
            </a:endParaRPr>
          </a:p>
        </p:txBody>
      </p:sp>
      <p:cxnSp>
        <p:nvCxnSpPr>
          <p:cNvPr id="31" name="Straight Arrow Connector 30"/>
          <p:cNvCxnSpPr>
            <a:stCxn id="7" idx="2"/>
            <a:endCxn id="27" idx="0"/>
          </p:cNvCxnSpPr>
          <p:nvPr/>
        </p:nvCxnSpPr>
        <p:spPr>
          <a:xfrm>
            <a:off x="4175336" y="4364277"/>
            <a:ext cx="287517" cy="7929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6069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priorities</a:t>
            </a:r>
            <a:endParaRPr lang="en-US" dirty="0"/>
          </a:p>
        </p:txBody>
      </p:sp>
      <p:sp>
        <p:nvSpPr>
          <p:cNvPr id="3" name="Slide Number Placeholder 2"/>
          <p:cNvSpPr>
            <a:spLocks noGrp="1"/>
          </p:cNvSpPr>
          <p:nvPr>
            <p:ph type="sldNum" sz="quarter" idx="12"/>
          </p:nvPr>
        </p:nvSpPr>
        <p:spPr/>
        <p:txBody>
          <a:bodyPr/>
          <a:lstStyle/>
          <a:p>
            <a:fld id="{1DFF4ECC-2EB9-4399-B072-B53D46A7B74E}" type="slidenum">
              <a:rPr lang="en-GB" smtClean="0"/>
              <a:pPr/>
              <a:t>9</a:t>
            </a:fld>
            <a:endParaRPr lang="en-GB"/>
          </a:p>
        </p:txBody>
      </p:sp>
      <p:sp>
        <p:nvSpPr>
          <p:cNvPr id="4" name="Footer Placeholder 3"/>
          <p:cNvSpPr>
            <a:spLocks noGrp="1"/>
          </p:cNvSpPr>
          <p:nvPr>
            <p:ph type="ftr" sz="quarter" idx="3"/>
          </p:nvPr>
        </p:nvSpPr>
        <p:spPr/>
        <p:txBody>
          <a:bodyPr/>
          <a:lstStyle/>
          <a:p>
            <a:r>
              <a:rPr lang="en-US" smtClean="0"/>
              <a:t>© Nokia 2011  MPS 2.0 - Claudio Riva</a:t>
            </a:r>
            <a:endParaRPr lang="en-GB" dirty="0"/>
          </a:p>
        </p:txBody>
      </p:sp>
      <p:sp>
        <p:nvSpPr>
          <p:cNvPr id="5" name="Content Placeholder 4"/>
          <p:cNvSpPr>
            <a:spLocks noGrp="1"/>
          </p:cNvSpPr>
          <p:nvPr>
            <p:ph idx="1"/>
          </p:nvPr>
        </p:nvSpPr>
        <p:spPr/>
        <p:txBody>
          <a:bodyPr/>
          <a:lstStyle/>
          <a:p>
            <a:pPr marL="457200" indent="-457200">
              <a:buFont typeface="+mj-lt"/>
              <a:buAutoNum type="arabicPeriod"/>
            </a:pPr>
            <a:r>
              <a:rPr lang="en-US" b="1" dirty="0"/>
              <a:t>Functionality</a:t>
            </a:r>
          </a:p>
          <a:p>
            <a:pPr marL="969963" lvl="1" indent="-342900">
              <a:buFont typeface="Arial"/>
              <a:buChar char="•"/>
            </a:pPr>
            <a:r>
              <a:rPr lang="en-US" dirty="0"/>
              <a:t>HTML5 / W3C Specs</a:t>
            </a:r>
          </a:p>
          <a:p>
            <a:pPr marL="969963" lvl="1" indent="-342900">
              <a:buFont typeface="Arial"/>
              <a:buChar char="•"/>
            </a:pPr>
            <a:r>
              <a:rPr lang="en-US" dirty="0" err="1">
                <a:solidFill>
                  <a:schemeClr val="tx2">
                    <a:lumMod val="60000"/>
                    <a:lumOff val="40000"/>
                  </a:schemeClr>
                </a:solidFill>
              </a:rPr>
              <a:t>Tizen</a:t>
            </a:r>
            <a:r>
              <a:rPr lang="en-US" dirty="0">
                <a:solidFill>
                  <a:schemeClr val="tx2">
                    <a:lumMod val="60000"/>
                    <a:lumOff val="40000"/>
                  </a:schemeClr>
                </a:solidFill>
              </a:rPr>
              <a:t>/Mozilla Device API specs</a:t>
            </a:r>
          </a:p>
          <a:p>
            <a:pPr marL="457200" indent="-457200">
              <a:buFont typeface="+mj-lt"/>
              <a:buAutoNum type="arabicPeriod"/>
            </a:pPr>
            <a:r>
              <a:rPr lang="en-US" b="1" dirty="0" smtClean="0"/>
              <a:t>UI Responsiveness (</a:t>
            </a:r>
            <a:r>
              <a:rPr lang="en-US" b="1" dirty="0" smtClean="0">
                <a:solidFill>
                  <a:schemeClr val="accent3"/>
                </a:solidFill>
              </a:rPr>
              <a:t>Is this a priority for us ??</a:t>
            </a:r>
            <a:r>
              <a:rPr lang="en-US" b="1" dirty="0" smtClean="0"/>
              <a:t>)</a:t>
            </a:r>
          </a:p>
          <a:p>
            <a:pPr marL="1084263" lvl="1" indent="-457200">
              <a:buFont typeface="Arial"/>
              <a:buChar char="•"/>
            </a:pPr>
            <a:r>
              <a:rPr lang="en-US" dirty="0" smtClean="0"/>
              <a:t>Scroll performance</a:t>
            </a:r>
          </a:p>
          <a:p>
            <a:pPr marL="1084263" lvl="1" indent="-457200">
              <a:buFont typeface="Arial"/>
              <a:buChar char="•"/>
            </a:pPr>
            <a:r>
              <a:rPr lang="en-US" dirty="0" smtClean="0"/>
              <a:t>Touch response </a:t>
            </a:r>
          </a:p>
          <a:p>
            <a:pPr marL="457200" indent="-457200">
              <a:buFont typeface="+mj-lt"/>
              <a:buAutoNum type="arabicPeriod"/>
            </a:pPr>
            <a:r>
              <a:rPr lang="en-US" b="1" dirty="0" smtClean="0"/>
              <a:t>2D Graphics </a:t>
            </a:r>
          </a:p>
          <a:p>
            <a:pPr marL="1084263" lvl="1" indent="-457200">
              <a:buFont typeface="Arial"/>
              <a:buChar char="•"/>
            </a:pPr>
            <a:r>
              <a:rPr lang="en-US" dirty="0" smtClean="0"/>
              <a:t>2D Canvas API</a:t>
            </a:r>
          </a:p>
          <a:p>
            <a:pPr marL="457200" indent="-457200">
              <a:buFont typeface="+mj-lt"/>
              <a:buAutoNum type="arabicPeriod"/>
            </a:pPr>
            <a:r>
              <a:rPr lang="en-US" b="1" dirty="0" err="1" smtClean="0"/>
              <a:t>Javascript</a:t>
            </a:r>
            <a:r>
              <a:rPr lang="en-US" b="1" dirty="0" smtClean="0"/>
              <a:t> Engine Performance</a:t>
            </a:r>
          </a:p>
        </p:txBody>
      </p:sp>
    </p:spTree>
    <p:extLst>
      <p:ext uri="{BB962C8B-B14F-4D97-AF65-F5344CB8AC3E}">
        <p14:creationId xmlns:p14="http://schemas.microsoft.com/office/powerpoint/2010/main" val="4022666492"/>
      </p:ext>
    </p:extLst>
  </p:cSld>
  <p:clrMapOvr>
    <a:masterClrMapping/>
  </p:clrMapOvr>
</p:sld>
</file>

<file path=ppt/theme/theme1.xml><?xml version="1.0" encoding="utf-8"?>
<a:theme xmlns:a="http://schemas.openxmlformats.org/drawingml/2006/main" name="Nokia-Long-v1">
  <a:themeElements>
    <a:clrScheme name="Nokia-1">
      <a:dk1>
        <a:srgbClr val="124191"/>
      </a:dk1>
      <a:lt1>
        <a:srgbClr val="FFFFFF"/>
      </a:lt1>
      <a:dk2>
        <a:srgbClr val="646464"/>
      </a:dk2>
      <a:lt2>
        <a:srgbClr val="FFFFFF"/>
      </a:lt2>
      <a:accent1>
        <a:srgbClr val="2187B0"/>
      </a:accent1>
      <a:accent2>
        <a:srgbClr val="1F843E"/>
      </a:accent2>
      <a:accent3>
        <a:srgbClr val="E32C18"/>
      </a:accent3>
      <a:accent4>
        <a:srgbClr val="F39000"/>
      </a:accent4>
      <a:accent5>
        <a:srgbClr val="4D2383"/>
      </a:accent5>
      <a:accent6>
        <a:srgbClr val="196FB0"/>
      </a:accent6>
      <a:hlink>
        <a:srgbClr val="279FCE"/>
      </a:hlink>
      <a:folHlink>
        <a:srgbClr val="B592E1"/>
      </a:folHlink>
    </a:clrScheme>
    <a:fontScheme name="Nokia Pure font">
      <a:majorFont>
        <a:latin typeface="Nokia Pure Text"/>
        <a:ea typeface=""/>
        <a:cs typeface=""/>
      </a:majorFont>
      <a:minorFont>
        <a:latin typeface="Nokia Pure Tex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Nokia-Long-v1</Template>
  <TotalTime>56062</TotalTime>
  <Words>2112</Words>
  <Application>Microsoft Macintosh PowerPoint</Application>
  <PresentationFormat>On-screen Show (4:3)</PresentationFormat>
  <Paragraphs>318</Paragraphs>
  <Slides>30</Slides>
  <Notes>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Nokia-Long-v1</vt:lpstr>
      <vt:lpstr>HTML5 WebApps on S40</vt:lpstr>
      <vt:lpstr>Summary</vt:lpstr>
      <vt:lpstr>HTML5 growing role in mobile apps</vt:lpstr>
      <vt:lpstr>Interest in developing for each platform</vt:lpstr>
      <vt:lpstr>Can HTML5 become the preferred developer platform for S40 mobile products?</vt:lpstr>
      <vt:lpstr>W3C Core Mobile Web Platform</vt:lpstr>
      <vt:lpstr>What is part of Level 0 ? </vt:lpstr>
      <vt:lpstr>Web Applications on S40</vt:lpstr>
      <vt:lpstr>Top priorities</vt:lpstr>
      <vt:lpstr>To add</vt:lpstr>
      <vt:lpstr>PowerPoint Presentation</vt:lpstr>
      <vt:lpstr>Backup Material</vt:lpstr>
      <vt:lpstr>What are “Web Apps”</vt:lpstr>
      <vt:lpstr>WebApps in S40: Current Status</vt:lpstr>
      <vt:lpstr>jQuery: A WebApp Framework</vt:lpstr>
      <vt:lpstr>jQuery and S40: Does it work?</vt:lpstr>
      <vt:lpstr>WebApps in S40NG: Objectives &amp; Challenges</vt:lpstr>
      <vt:lpstr>HTML5/ WebKit memory usage.</vt:lpstr>
      <vt:lpstr>Memory Cost for HW17</vt:lpstr>
      <vt:lpstr>Lighter Alternatives to WebKit/HTML5</vt:lpstr>
      <vt:lpstr>Platform and Technology and Strategy</vt:lpstr>
      <vt:lpstr>Impact on Cross-Platform Development</vt:lpstr>
      <vt:lpstr>Industry Convergence?</vt:lpstr>
      <vt:lpstr>What are Web Apps ?</vt:lpstr>
      <vt:lpstr>Examples of jQuery Mobile</vt:lpstr>
      <vt:lpstr>Numbered List</vt:lpstr>
      <vt:lpstr>Thumbnails List</vt:lpstr>
      <vt:lpstr>Forms</vt:lpstr>
      <vt:lpstr>FirefoxOS</vt:lpstr>
      <vt:lpstr>PowerPoint Presentation</vt:lpstr>
    </vt:vector>
  </TitlesOfParts>
  <Company>NOKIA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laanti</dc:creator>
  <cp:lastModifiedBy>Claudio Riva</cp:lastModifiedBy>
  <cp:revision>103</cp:revision>
  <dcterms:created xsi:type="dcterms:W3CDTF">2011-12-18T13:33:39Z</dcterms:created>
  <dcterms:modified xsi:type="dcterms:W3CDTF">2012-10-15T10:58:13Z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f1e52645-ce6a-4d24-abfc-f79b195a88c4</vt:lpwstr>
  </property>
  <property fmtid="{D5CDD505-2E9C-101B-9397-08002B2CF9AE}" pid="3" name="NokiaConfidentiality">
    <vt:lpwstr>Company Confidential</vt:lpwstr>
  </property>
</Properties>
</file>